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3" r:id="rId1"/>
  </p:sldMasterIdLst>
  <p:sldIdLst>
    <p:sldId id="266" r:id="rId2"/>
    <p:sldId id="289" r:id="rId3"/>
    <p:sldId id="304" r:id="rId4"/>
    <p:sldId id="305" r:id="rId5"/>
    <p:sldId id="369" r:id="rId6"/>
    <p:sldId id="315" r:id="rId7"/>
    <p:sldId id="292" r:id="rId8"/>
    <p:sldId id="372" r:id="rId9"/>
    <p:sldId id="352" r:id="rId10"/>
    <p:sldId id="296" r:id="rId11"/>
    <p:sldId id="301" r:id="rId12"/>
    <p:sldId id="302" r:id="rId13"/>
    <p:sldId id="376" r:id="rId14"/>
    <p:sldId id="353" r:id="rId15"/>
    <p:sldId id="354" r:id="rId16"/>
    <p:sldId id="295" r:id="rId17"/>
    <p:sldId id="300" r:id="rId18"/>
    <p:sldId id="355" r:id="rId19"/>
    <p:sldId id="299" r:id="rId20"/>
    <p:sldId id="297" r:id="rId21"/>
    <p:sldId id="377" r:id="rId22"/>
    <p:sldId id="378" r:id="rId23"/>
    <p:sldId id="293" r:id="rId24"/>
    <p:sldId id="367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ZEN" initials="E" lastIdx="1" clrIdx="0">
    <p:extLst>
      <p:ext uri="{19B8F6BF-5375-455C-9EA6-DF929625EA0E}">
        <p15:presenceInfo xmlns:p15="http://schemas.microsoft.com/office/powerpoint/2012/main" userId="EZ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D85858"/>
    <a:srgbClr val="E24C4C"/>
    <a:srgbClr val="0735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4" autoAdjust="0"/>
    <p:restoredTop sz="94660"/>
  </p:normalViewPr>
  <p:slideViewPr>
    <p:cSldViewPr snapToGrid="0">
      <p:cViewPr varScale="1">
        <p:scale>
          <a:sx n="52" d="100"/>
          <a:sy n="52" d="100"/>
        </p:scale>
        <p:origin x="114" y="14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08968-A507-48CD-9B6E-A650003E2AD9}" type="datetimeFigureOut">
              <a:rPr lang="ko-KR" altLang="en-US" smtClean="0"/>
              <a:pPr/>
              <a:t>2024-04-27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CC3-3446-45E3-A329-A754E3BA52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933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08968-A507-48CD-9B6E-A650003E2AD9}" type="datetimeFigureOut">
              <a:rPr lang="ko-KR" altLang="en-US" smtClean="0"/>
              <a:pPr/>
              <a:t>2024-04-27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CC3-3446-45E3-A329-A754E3BA52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965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08968-A507-48CD-9B6E-A650003E2AD9}" type="datetimeFigureOut">
              <a:rPr lang="ko-KR" altLang="en-US" smtClean="0"/>
              <a:pPr/>
              <a:t>2024-04-27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CC3-3446-45E3-A329-A754E3BA52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344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08968-A507-48CD-9B6E-A650003E2AD9}" type="datetimeFigureOut">
              <a:rPr lang="ko-KR" altLang="en-US" smtClean="0"/>
              <a:pPr/>
              <a:t>2024-04-27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CC3-3446-45E3-A329-A754E3BA52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1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08968-A507-48CD-9B6E-A650003E2AD9}" type="datetimeFigureOut">
              <a:rPr lang="ko-KR" altLang="en-US" smtClean="0"/>
              <a:pPr/>
              <a:t>2024-04-27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CC3-3446-45E3-A329-A754E3BA52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83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08968-A507-48CD-9B6E-A650003E2AD9}" type="datetimeFigureOut">
              <a:rPr lang="ko-KR" altLang="en-US" smtClean="0"/>
              <a:pPr/>
              <a:t>2024-04-27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CC3-3446-45E3-A329-A754E3BA52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430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08968-A507-48CD-9B6E-A650003E2AD9}" type="datetimeFigureOut">
              <a:rPr lang="ko-KR" altLang="en-US" smtClean="0"/>
              <a:pPr/>
              <a:t>2024-04-27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CC3-3446-45E3-A329-A754E3BA52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683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08968-A507-48CD-9B6E-A650003E2AD9}" type="datetimeFigureOut">
              <a:rPr lang="ko-KR" altLang="en-US" smtClean="0"/>
              <a:pPr/>
              <a:t>2024-04-27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CC3-3446-45E3-A329-A754E3BA52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684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08968-A507-48CD-9B6E-A650003E2AD9}" type="datetimeFigureOut">
              <a:rPr lang="ko-KR" altLang="en-US" smtClean="0"/>
              <a:pPr/>
              <a:t>2024-04-27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CC3-3446-45E3-A329-A754E3BA52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05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08968-A507-48CD-9B6E-A650003E2AD9}" type="datetimeFigureOut">
              <a:rPr lang="ko-KR" altLang="en-US" smtClean="0"/>
              <a:pPr/>
              <a:t>2024-04-27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CC3-3446-45E3-A329-A754E3BA52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01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08968-A507-48CD-9B6E-A650003E2AD9}" type="datetimeFigureOut">
              <a:rPr lang="ko-KR" altLang="en-US" smtClean="0"/>
              <a:pPr/>
              <a:t>2024-04-27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CC3-3446-45E3-A329-A754E3BA52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509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08968-A507-48CD-9B6E-A650003E2AD9}" type="datetimeFigureOut">
              <a:rPr lang="ko-KR" altLang="en-US" smtClean="0"/>
              <a:pPr/>
              <a:t>2024-04-27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9DCC3-3446-45E3-A329-A754E3BA52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148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JunSuU98/samsa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kookyungmin.github.io/server/2018/08/24/spring_20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njyun/SamImg.gi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15F8C1-DBE4-AED7-74EF-B3D022332B61}"/>
              </a:ext>
            </a:extLst>
          </p:cNvPr>
          <p:cNvSpPr txBox="1"/>
          <p:nvPr/>
        </p:nvSpPr>
        <p:spPr>
          <a:xfrm>
            <a:off x="2378476" y="2453669"/>
            <a:ext cx="7435048" cy="1950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4000" kern="100" dirty="0">
                <a:solidFill>
                  <a:schemeClr val="bg1"/>
                </a:solidFill>
                <a:effectLst/>
                <a:latin typeface="더잠실 3 Regular" panose="00000500000000000000" pitchFamily="2" charset="-127"/>
                <a:ea typeface="더잠실 3 Regular" panose="00000500000000000000" pitchFamily="2" charset="-127"/>
                <a:cs typeface="Times New Roman" panose="02020603050405020304" pitchFamily="18" charset="0"/>
              </a:rPr>
              <a:t>MVC </a:t>
            </a:r>
            <a:r>
              <a:rPr lang="ko-KR" altLang="ko-KR" sz="4000" kern="100" dirty="0">
                <a:solidFill>
                  <a:schemeClr val="bg1"/>
                </a:solidFill>
                <a:effectLst/>
                <a:latin typeface="더잠실 3 Regular" panose="00000500000000000000" pitchFamily="2" charset="-127"/>
                <a:ea typeface="더잠실 3 Regular" panose="00000500000000000000" pitchFamily="2" charset="-127"/>
                <a:cs typeface="Times New Roman" panose="02020603050405020304" pitchFamily="18" charset="0"/>
              </a:rPr>
              <a:t>프론트 컨트롤러 패턴을 통한</a:t>
            </a:r>
            <a:endParaRPr lang="en-US" altLang="ko-KR" sz="4000" kern="100" dirty="0">
              <a:solidFill>
                <a:schemeClr val="bg1"/>
              </a:solidFill>
              <a:effectLst/>
              <a:latin typeface="더잠실 3 Regular" panose="00000500000000000000" pitchFamily="2" charset="-127"/>
              <a:ea typeface="더잠실 3 Regular" panose="00000500000000000000" pitchFamily="2" charset="-127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ko-KR" altLang="ko-KR" sz="4000" kern="100" dirty="0">
                <a:solidFill>
                  <a:schemeClr val="bg1"/>
                </a:solidFill>
                <a:effectLst/>
                <a:latin typeface="더잠실 3 Regular" panose="00000500000000000000" pitchFamily="2" charset="-127"/>
                <a:ea typeface="더잠실 3 Regular" panose="00000500000000000000" pitchFamily="2" charset="-127"/>
                <a:cs typeface="Times New Roman" panose="02020603050405020304" pitchFamily="18" charset="0"/>
              </a:rPr>
              <a:t>중고 거래 웹 솔루션</a:t>
            </a:r>
            <a:endParaRPr lang="ko-KR" altLang="ko-KR" sz="1800" kern="100" dirty="0">
              <a:effectLst/>
              <a:latin typeface="더잠실 3 Regular" panose="00000500000000000000" pitchFamily="2" charset="-127"/>
              <a:ea typeface="더잠실 3 Regular" panose="00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DD94DD-0F59-0599-8C4C-167706796BE9}"/>
              </a:ext>
            </a:extLst>
          </p:cNvPr>
          <p:cNvSpPr txBox="1"/>
          <p:nvPr/>
        </p:nvSpPr>
        <p:spPr>
          <a:xfrm>
            <a:off x="10414000" y="5136778"/>
            <a:ext cx="1619250" cy="591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2400" b="1" kern="100" dirty="0">
                <a:solidFill>
                  <a:schemeClr val="bg1"/>
                </a:solidFill>
                <a:effectLst/>
                <a:latin typeface="더잠실 3 Regular" panose="00000500000000000000" pitchFamily="2" charset="-127"/>
                <a:ea typeface="더잠실 3 Regular" panose="00000500000000000000" pitchFamily="2" charset="-127"/>
                <a:cs typeface="Times New Roman" panose="02020603050405020304" pitchFamily="18" charset="0"/>
              </a:rPr>
              <a:t>SAMSAM</a:t>
            </a:r>
            <a:endParaRPr lang="ko-KR" altLang="ko-KR" sz="2400" b="1" kern="100" dirty="0">
              <a:solidFill>
                <a:schemeClr val="bg1"/>
              </a:solidFill>
              <a:effectLst/>
              <a:latin typeface="더잠실 3 Regular" panose="00000500000000000000" pitchFamily="2" charset="-127"/>
              <a:ea typeface="더잠실 3 Regular" panose="00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EF5C86-6600-A39C-102F-D42CF145DED9}"/>
              </a:ext>
            </a:extLst>
          </p:cNvPr>
          <p:cNvSpPr txBox="1"/>
          <p:nvPr/>
        </p:nvSpPr>
        <p:spPr>
          <a:xfrm>
            <a:off x="7826776" y="5833746"/>
            <a:ext cx="4206474" cy="81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1">
              <a:spcAft>
                <a:spcPts val="800"/>
              </a:spcAft>
            </a:pPr>
            <a:r>
              <a:rPr lang="ko-KR" altLang="en-US" sz="2000" kern="100" dirty="0" err="1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cs typeface="Times New Roman" panose="02020603050405020304" pitchFamily="18" charset="0"/>
              </a:rPr>
              <a:t>강준수</a:t>
            </a:r>
            <a:r>
              <a:rPr lang="en-US" altLang="ko-KR" sz="2000" kern="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cs typeface="Times New Roman" panose="02020603050405020304" pitchFamily="18" charset="0"/>
              </a:rPr>
              <a:t>(PM)  </a:t>
            </a:r>
            <a:r>
              <a:rPr lang="ko-KR" altLang="en-US" sz="2000" kern="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cs typeface="Times New Roman" panose="02020603050405020304" pitchFamily="18" charset="0"/>
              </a:rPr>
              <a:t>김다빈</a:t>
            </a:r>
            <a:r>
              <a:rPr lang="en-US" altLang="ko-KR" sz="2000" kern="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cs typeface="Times New Roman" panose="02020603050405020304" pitchFamily="18" charset="0"/>
              </a:rPr>
              <a:t>  </a:t>
            </a:r>
            <a:r>
              <a:rPr lang="ko-KR" altLang="en-US" sz="2000" kern="100" dirty="0" err="1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cs typeface="Times New Roman" panose="02020603050405020304" pitchFamily="18" charset="0"/>
              </a:rPr>
              <a:t>이찬혁</a:t>
            </a:r>
            <a:endParaRPr lang="en-US" altLang="ko-KR" sz="2000" kern="100" dirty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  <a:cs typeface="Times New Roman" panose="02020603050405020304" pitchFamily="18" charset="0"/>
            </a:endParaRPr>
          </a:p>
          <a:p>
            <a:pPr algn="r" latinLnBrk="1">
              <a:spcAft>
                <a:spcPts val="800"/>
              </a:spcAft>
            </a:pPr>
            <a:r>
              <a:rPr lang="ko-KR" altLang="en-US" sz="2000" kern="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cs typeface="Times New Roman" panose="02020603050405020304" pitchFamily="18" charset="0"/>
              </a:rPr>
              <a:t>신지윤</a:t>
            </a:r>
            <a:r>
              <a:rPr lang="en-US" altLang="ko-KR" sz="2000" kern="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cs typeface="Times New Roman" panose="02020603050405020304" pitchFamily="18" charset="0"/>
              </a:rPr>
              <a:t>  </a:t>
            </a:r>
            <a:r>
              <a:rPr lang="ko-KR" altLang="en-US" sz="2000" kern="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cs typeface="Times New Roman" panose="02020603050405020304" pitchFamily="18" charset="0"/>
              </a:rPr>
              <a:t>최현욱</a:t>
            </a:r>
            <a:r>
              <a:rPr lang="en-US" altLang="ko-KR" sz="2000" kern="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cs typeface="Times New Roman" panose="02020603050405020304" pitchFamily="18" charset="0"/>
              </a:rPr>
              <a:t>  </a:t>
            </a:r>
            <a:r>
              <a:rPr lang="ko-KR" altLang="en-US" sz="2000" kern="100" dirty="0" err="1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cs typeface="Times New Roman" panose="02020603050405020304" pitchFamily="18" charset="0"/>
              </a:rPr>
              <a:t>정재홍</a:t>
            </a:r>
            <a:r>
              <a:rPr lang="ko-KR" altLang="en-US" sz="2000" kern="1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cs typeface="Times New Roman" panose="02020603050405020304" pitchFamily="18" charset="0"/>
              </a:rPr>
              <a:t> </a:t>
            </a:r>
            <a:endParaRPr lang="en-US" altLang="ko-KR" sz="2000" kern="100" dirty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2" name="Picture 2" descr="Github 로고 - 무료 소셜 미디어개 아이콘">
            <a:extLst>
              <a:ext uri="{FF2B5EF4-FFF2-40B4-BE49-F238E27FC236}">
                <a16:creationId xmlns:a16="http://schemas.microsoft.com/office/drawing/2014/main" id="{A30AA180-B11D-7937-28E9-35704CD0B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72" y="300772"/>
            <a:ext cx="525026" cy="52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97ABEB-FDE7-D733-72DB-B7AD864E29D0}"/>
              </a:ext>
            </a:extLst>
          </p:cNvPr>
          <p:cNvSpPr txBox="1"/>
          <p:nvPr/>
        </p:nvSpPr>
        <p:spPr>
          <a:xfrm>
            <a:off x="914400" y="3786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https://github.com/JunSuU98/samsam</a:t>
            </a:r>
            <a:endParaRPr lang="ko-KR" altLang="en-US" dirty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F0EFAD0-C87A-FF37-9B2D-6727D92770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6766" y="1114076"/>
            <a:ext cx="10198467" cy="574392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631C742-6A1C-CDCC-6DBC-92BB9D6B28A9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F90D1-740D-FFC4-4740-BE54AA38A0FC}"/>
              </a:ext>
            </a:extLst>
          </p:cNvPr>
          <p:cNvSpPr txBox="1"/>
          <p:nvPr/>
        </p:nvSpPr>
        <p:spPr>
          <a:xfrm>
            <a:off x="581647" y="166917"/>
            <a:ext cx="3603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 목록 실행 화면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5A54F7-B66B-8D13-218D-AF9BD9CBC30C}"/>
              </a:ext>
            </a:extLst>
          </p:cNvPr>
          <p:cNvSpPr txBox="1"/>
          <p:nvPr/>
        </p:nvSpPr>
        <p:spPr>
          <a:xfrm>
            <a:off x="11305219" y="443916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2540011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BEC8896-EDC3-7E25-2DA1-CBE4AC4EA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07" y="900000"/>
            <a:ext cx="11311783" cy="385629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BC6A710-2300-0901-DE59-1079F5DB7E53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DC354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775AA-700A-3568-48B0-DF51639A0D62}"/>
              </a:ext>
            </a:extLst>
          </p:cNvPr>
          <p:cNvSpPr txBox="1"/>
          <p:nvPr/>
        </p:nvSpPr>
        <p:spPr>
          <a:xfrm>
            <a:off x="11305219" y="443916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61F77E4-6C2A-24DC-205C-C8E3CCAF098D}"/>
              </a:ext>
            </a:extLst>
          </p:cNvPr>
          <p:cNvSpPr/>
          <p:nvPr/>
        </p:nvSpPr>
        <p:spPr>
          <a:xfrm>
            <a:off x="1010468" y="4806106"/>
            <a:ext cx="10171063" cy="1940952"/>
          </a:xfrm>
          <a:prstGeom prst="roundRect">
            <a:avLst>
              <a:gd name="adj" fmla="val 6863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rgbClr val="D85858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오류 </a:t>
            </a:r>
            <a:r>
              <a:rPr lang="en-US" altLang="ko-KR" sz="2000" b="1" dirty="0">
                <a:solidFill>
                  <a:srgbClr val="D85858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:</a:t>
            </a:r>
            <a:r>
              <a:rPr lang="en-US" altLang="ko-KR" sz="2000" b="1" dirty="0">
                <a:solidFill>
                  <a:srgbClr val="E24C4C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en-US" altLang="ko-KR" sz="2000" b="1" dirty="0">
                <a:solidFill>
                  <a:srgbClr val="EB5757"/>
                </a:solidFill>
                <a:effectLst/>
                <a:latin typeface="더잠실 3 Regular" panose="00000500000000000000" pitchFamily="2" charset="-127"/>
                <a:ea typeface="더잠실 3 Regular" panose="00000500000000000000" pitchFamily="2" charset="-127"/>
              </a:rPr>
              <a:t>Cannot instantiate the type </a:t>
            </a:r>
            <a:r>
              <a:rPr lang="en-US" altLang="ko-KR" sz="2000" b="1" dirty="0" err="1">
                <a:solidFill>
                  <a:srgbClr val="EB5757"/>
                </a:solidFill>
                <a:effectLst/>
                <a:latin typeface="더잠실 3 Regular" panose="00000500000000000000" pitchFamily="2" charset="-127"/>
                <a:ea typeface="더잠실 3 Regular" panose="00000500000000000000" pitchFamily="2" charset="-127"/>
              </a:rPr>
              <a:t>ImgSelectController</a:t>
            </a:r>
            <a:endParaRPr lang="en-US" altLang="ko-KR" sz="2000" b="1" dirty="0">
              <a:solidFill>
                <a:srgbClr val="EB5757"/>
              </a:solidFill>
              <a:effectLst/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endParaRPr lang="en-US" altLang="ko-KR" sz="2000" dirty="0">
              <a:solidFill>
                <a:srgbClr val="E24C4C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원인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: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ImgSelectController.java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에서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abstract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는 추상 클래스라서 객체를 만들지 못함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해결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: 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abstract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지워주고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Add unimplemented methods(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구글링을 통해 해결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3F174A-4EBD-D694-68E5-6E53654DD5CE}"/>
              </a:ext>
            </a:extLst>
          </p:cNvPr>
          <p:cNvSpPr txBox="1"/>
          <p:nvPr/>
        </p:nvSpPr>
        <p:spPr>
          <a:xfrm>
            <a:off x="581647" y="166917"/>
            <a:ext cx="54713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오류 분석 및 해결 </a:t>
            </a:r>
            <a:r>
              <a:rPr lang="en-US" altLang="ko-KR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1 - </a:t>
            </a:r>
            <a:r>
              <a:rPr lang="ko-KR" altLang="en-US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 목록</a:t>
            </a:r>
          </a:p>
        </p:txBody>
      </p:sp>
    </p:spTree>
    <p:extLst>
      <p:ext uri="{BB962C8B-B14F-4D97-AF65-F5344CB8AC3E}">
        <p14:creationId xmlns:p14="http://schemas.microsoft.com/office/powerpoint/2010/main" val="2614423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CAF970-6B8D-6506-31CE-F111BE4B8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84" y="991872"/>
            <a:ext cx="7243572" cy="332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C5FBD5-8BC5-3C95-AADF-1E973AA19837}"/>
              </a:ext>
            </a:extLst>
          </p:cNvPr>
          <p:cNvSpPr txBox="1"/>
          <p:nvPr/>
        </p:nvSpPr>
        <p:spPr>
          <a:xfrm>
            <a:off x="4276035" y="1600301"/>
            <a:ext cx="7576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Abstract</a:t>
            </a:r>
            <a:r>
              <a:rPr lang="ko-KR" altLang="en-US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는 추상 클래스라서 객체를 만들지 못함 </a:t>
            </a:r>
            <a:r>
              <a:rPr lang="en-US" altLang="ko-KR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-&gt; </a:t>
            </a:r>
            <a:r>
              <a:rPr lang="ko-KR" altLang="en-US" sz="2400" dirty="0" err="1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지워줌</a:t>
            </a:r>
            <a:endParaRPr lang="ko-KR" altLang="en-US" sz="2400" dirty="0">
              <a:solidFill>
                <a:srgbClr val="FF0000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1A5787-D519-A708-B8FF-BB1D2D5AE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667" y="2532349"/>
            <a:ext cx="8082848" cy="3748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D69C1F-A9A9-74A0-7834-649FD36714B1}"/>
              </a:ext>
            </a:extLst>
          </p:cNvPr>
          <p:cNvSpPr txBox="1"/>
          <p:nvPr/>
        </p:nvSpPr>
        <p:spPr>
          <a:xfrm>
            <a:off x="399522" y="6305752"/>
            <a:ext cx="7917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Add unimplemented methods</a:t>
            </a:r>
            <a:r>
              <a:rPr lang="ko-KR" altLang="en-US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를 클릭해서 메서드 </a:t>
            </a:r>
            <a:r>
              <a:rPr lang="ko-KR" altLang="en-US" sz="2400" dirty="0" err="1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만들어줌</a:t>
            </a:r>
            <a:endParaRPr lang="ko-KR" altLang="en-US" sz="2400" dirty="0">
              <a:solidFill>
                <a:srgbClr val="FF0000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7EEEE1-53E1-AF18-8C9F-C4DF098479F7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DC354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AB909-96AE-2AFF-9170-C1F8489DF382}"/>
              </a:ext>
            </a:extLst>
          </p:cNvPr>
          <p:cNvSpPr txBox="1"/>
          <p:nvPr/>
        </p:nvSpPr>
        <p:spPr>
          <a:xfrm>
            <a:off x="11305219" y="443916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C058B-940D-5AEE-0C50-204E080A2B9F}"/>
              </a:ext>
            </a:extLst>
          </p:cNvPr>
          <p:cNvSpPr txBox="1"/>
          <p:nvPr/>
        </p:nvSpPr>
        <p:spPr>
          <a:xfrm>
            <a:off x="581647" y="166917"/>
            <a:ext cx="54713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오류 분석 및 해결 </a:t>
            </a:r>
            <a:r>
              <a:rPr lang="en-US" altLang="ko-KR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1 - </a:t>
            </a:r>
            <a:r>
              <a:rPr lang="ko-KR" altLang="en-US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 목록</a:t>
            </a:r>
          </a:p>
        </p:txBody>
      </p:sp>
    </p:spTree>
    <p:extLst>
      <p:ext uri="{BB962C8B-B14F-4D97-AF65-F5344CB8AC3E}">
        <p14:creationId xmlns:p14="http://schemas.microsoft.com/office/powerpoint/2010/main" val="532421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6F4E0A-876F-2928-099B-1648FC992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7942"/>
            <a:ext cx="12192000" cy="47567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EDA5571-68C9-ED44-D4F4-5F160186BEE3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45F62A-933B-5732-78C3-1BE653B2D2EA}"/>
              </a:ext>
            </a:extLst>
          </p:cNvPr>
          <p:cNvSpPr txBox="1"/>
          <p:nvPr/>
        </p:nvSpPr>
        <p:spPr>
          <a:xfrm>
            <a:off x="581647" y="166917"/>
            <a:ext cx="43909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상세 이미지 정보 실행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DAA3CF-ABAA-493C-F95E-972A310BBB14}"/>
              </a:ext>
            </a:extLst>
          </p:cNvPr>
          <p:cNvSpPr txBox="1"/>
          <p:nvPr/>
        </p:nvSpPr>
        <p:spPr>
          <a:xfrm>
            <a:off x="11250717" y="443916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1985000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C3777A-FEFD-9B51-F0C8-8F736FE2C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548" y="1020922"/>
            <a:ext cx="5934899" cy="3892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92B44-613A-2CEC-9E1C-49E4CFDBCC50}"/>
              </a:ext>
            </a:extLst>
          </p:cNvPr>
          <p:cNvSpPr txBox="1"/>
          <p:nvPr/>
        </p:nvSpPr>
        <p:spPr>
          <a:xfrm>
            <a:off x="7263365" y="2736501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 상세 보기 클릭 시 오류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BF3CD6-5DB6-FB96-1F5F-F08647054526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DC354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02EFE7-5B65-B513-08A1-AB9E0DF60348}"/>
              </a:ext>
            </a:extLst>
          </p:cNvPr>
          <p:cNvSpPr txBox="1"/>
          <p:nvPr/>
        </p:nvSpPr>
        <p:spPr>
          <a:xfrm>
            <a:off x="581647" y="166917"/>
            <a:ext cx="62584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오류 분석 및 해결 </a:t>
            </a:r>
            <a:r>
              <a:rPr lang="en-US" altLang="ko-KR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2 - </a:t>
            </a:r>
            <a:r>
              <a:rPr lang="ko-KR" altLang="en-US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상세 이미지 정보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BAEE9F-30CD-A251-381A-FEA99395DC34}"/>
              </a:ext>
            </a:extLst>
          </p:cNvPr>
          <p:cNvSpPr txBox="1"/>
          <p:nvPr/>
        </p:nvSpPr>
        <p:spPr>
          <a:xfrm>
            <a:off x="11305219" y="443916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A39B291-D425-6286-D3FE-19705DF105AA}"/>
              </a:ext>
            </a:extLst>
          </p:cNvPr>
          <p:cNvSpPr/>
          <p:nvPr/>
        </p:nvSpPr>
        <p:spPr>
          <a:xfrm>
            <a:off x="1319592" y="4920157"/>
            <a:ext cx="9552813" cy="1770926"/>
          </a:xfrm>
          <a:prstGeom prst="roundRect">
            <a:avLst>
              <a:gd name="adj" fmla="val 6863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D85858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오류 </a:t>
            </a:r>
            <a:r>
              <a:rPr lang="en-US" altLang="ko-KR" sz="2000" b="1" dirty="0">
                <a:solidFill>
                  <a:srgbClr val="D85858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:</a:t>
            </a:r>
            <a:r>
              <a:rPr lang="en-US" altLang="ko-KR" sz="2000" b="1" dirty="0">
                <a:solidFill>
                  <a:srgbClr val="E24C4C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ko-KR" altLang="en-US" sz="2000" b="1" dirty="0">
                <a:solidFill>
                  <a:srgbClr val="D85858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서버가</a:t>
            </a:r>
            <a:r>
              <a:rPr lang="en-US" altLang="ko-KR" sz="2000" b="1" dirty="0">
                <a:solidFill>
                  <a:srgbClr val="D85858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 </a:t>
            </a:r>
            <a:r>
              <a:rPr lang="ko-KR" altLang="en-US" sz="2000" b="1" dirty="0">
                <a:solidFill>
                  <a:srgbClr val="D85858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해당 요청을 충족시키지 못하게 하는 예기치 않은 조건을 맞닥뜨렸습니다</a:t>
            </a:r>
            <a:r>
              <a:rPr lang="en-US" altLang="ko-KR" sz="2000" b="1" dirty="0">
                <a:solidFill>
                  <a:srgbClr val="D85858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.</a:t>
            </a:r>
          </a:p>
          <a:p>
            <a:endParaRPr lang="en-US" altLang="ko-KR" sz="2000" dirty="0">
              <a:solidFill>
                <a:srgbClr val="E24C4C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원인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: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sql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문에서 띄어쓰기 하지 않아서 동작하지 않음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해결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: 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sql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문을 제대로 입력해서 해결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코드 분석 후 해결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2562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AE2E6C-6E85-EC19-8370-306E7186C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848"/>
            <a:ext cx="8313118" cy="58223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7E2901-5FAF-B564-8DF4-F1D21DEF3F8B}"/>
              </a:ext>
            </a:extLst>
          </p:cNvPr>
          <p:cNvSpPr txBox="1"/>
          <p:nvPr/>
        </p:nvSpPr>
        <p:spPr>
          <a:xfrm>
            <a:off x="8292483" y="5067847"/>
            <a:ext cx="2557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띄어쓰기 하지 않음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76834BC-4F1E-4F6C-7091-08F725A7674A}"/>
              </a:ext>
            </a:extLst>
          </p:cNvPr>
          <p:cNvCxnSpPr>
            <a:cxnSpLocks/>
          </p:cNvCxnSpPr>
          <p:nvPr/>
        </p:nvCxnSpPr>
        <p:spPr>
          <a:xfrm flipV="1">
            <a:off x="5602147" y="2245489"/>
            <a:ext cx="925975" cy="2822358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0B0A639-419E-6C7D-B459-8E78882072E0}"/>
              </a:ext>
            </a:extLst>
          </p:cNvPr>
          <p:cNvSpPr txBox="1"/>
          <p:nvPr/>
        </p:nvSpPr>
        <p:spPr>
          <a:xfrm>
            <a:off x="8292483" y="1934248"/>
            <a:ext cx="3587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띄어쓰기를 통해 </a:t>
            </a:r>
            <a:r>
              <a:rPr lang="en-US" altLang="ko-KR" sz="2400" dirty="0" err="1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sql</a:t>
            </a:r>
            <a:r>
              <a:rPr lang="ko-KR" altLang="en-US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문 인식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9B169A-8F1C-34EE-FC0B-179A49FABEBE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DC354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F01A6A-7C3B-F3C0-DF7F-FAAAB07328F8}"/>
              </a:ext>
            </a:extLst>
          </p:cNvPr>
          <p:cNvSpPr txBox="1"/>
          <p:nvPr/>
        </p:nvSpPr>
        <p:spPr>
          <a:xfrm>
            <a:off x="11305219" y="443916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13AD1-A4E1-693F-14BC-F53C236E1C64}"/>
              </a:ext>
            </a:extLst>
          </p:cNvPr>
          <p:cNvSpPr txBox="1"/>
          <p:nvPr/>
        </p:nvSpPr>
        <p:spPr>
          <a:xfrm>
            <a:off x="581647" y="166917"/>
            <a:ext cx="62584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오류 분석 및 해결 </a:t>
            </a:r>
            <a:r>
              <a:rPr lang="en-US" altLang="ko-KR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2 - </a:t>
            </a:r>
            <a:r>
              <a:rPr lang="ko-KR" altLang="en-US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상세 이미지 정보</a:t>
            </a:r>
          </a:p>
        </p:txBody>
      </p:sp>
    </p:spTree>
    <p:extLst>
      <p:ext uri="{BB962C8B-B14F-4D97-AF65-F5344CB8AC3E}">
        <p14:creationId xmlns:p14="http://schemas.microsoft.com/office/powerpoint/2010/main" val="2377959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8331117-810E-60D8-3146-92C7A2266951}"/>
              </a:ext>
            </a:extLst>
          </p:cNvPr>
          <p:cNvSpPr txBox="1"/>
          <p:nvPr/>
        </p:nvSpPr>
        <p:spPr>
          <a:xfrm>
            <a:off x="348075" y="5186387"/>
            <a:ext cx="6588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 선택 </a:t>
            </a:r>
            <a:r>
              <a:rPr lang="en-US" altLang="ko-KR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-&gt;</a:t>
            </a:r>
            <a:r>
              <a:rPr lang="ko-KR" altLang="en-US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파일 클릭하면 미리보기 이미지 생성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9D00FBD-1223-6600-1457-31BB2D34ACC6}"/>
              </a:ext>
            </a:extLst>
          </p:cNvPr>
          <p:cNvGrpSpPr/>
          <p:nvPr/>
        </p:nvGrpSpPr>
        <p:grpSpPr>
          <a:xfrm>
            <a:off x="161803" y="2173280"/>
            <a:ext cx="4759688" cy="2987040"/>
            <a:chOff x="161803" y="1391920"/>
            <a:chExt cx="4759688" cy="298704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3AB9B23-AC78-A5E5-8ABC-32210FF7D6CD}"/>
                </a:ext>
              </a:extLst>
            </p:cNvPr>
            <p:cNvGrpSpPr/>
            <p:nvPr/>
          </p:nvGrpSpPr>
          <p:grpSpPr>
            <a:xfrm>
              <a:off x="161803" y="1391920"/>
              <a:ext cx="4409441" cy="2987040"/>
              <a:chOff x="161803" y="1391920"/>
              <a:chExt cx="4409441" cy="2987040"/>
            </a:xfrm>
          </p:grpSpPr>
          <p:pic>
            <p:nvPicPr>
              <p:cNvPr id="13" name="그림 12" descr="텍스트, 소프트웨어, 멀티미디어 소프트웨어, 컴퓨터 아이콘이(가) 표시된 사진&#10;&#10;자동 생성된 설명">
                <a:extLst>
                  <a:ext uri="{FF2B5EF4-FFF2-40B4-BE49-F238E27FC236}">
                    <a16:creationId xmlns:a16="http://schemas.microsoft.com/office/drawing/2014/main" id="{6D3B2D44-E8E0-5177-1A90-5A35CBF170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61803" y="1391920"/>
                <a:ext cx="4409441" cy="2987040"/>
              </a:xfrm>
              <a:prstGeom prst="rect">
                <a:avLst/>
              </a:prstGeom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FF9B1B1-70E6-854D-0B47-67B1F13849C9}"/>
                  </a:ext>
                </a:extLst>
              </p:cNvPr>
              <p:cNvSpPr/>
              <p:nvPr/>
            </p:nvSpPr>
            <p:spPr>
              <a:xfrm>
                <a:off x="751840" y="2407920"/>
                <a:ext cx="1137920" cy="4775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C5223537-98D0-8CAA-DF3F-6161D5949BE8}"/>
                </a:ext>
              </a:extLst>
            </p:cNvPr>
            <p:cNvCxnSpPr>
              <a:cxnSpLocks/>
            </p:cNvCxnSpPr>
            <p:nvPr/>
          </p:nvCxnSpPr>
          <p:spPr>
            <a:xfrm>
              <a:off x="1889760" y="2407920"/>
              <a:ext cx="303173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A3EC82B-55C2-021B-52B5-D62A174A0615}"/>
              </a:ext>
            </a:extLst>
          </p:cNvPr>
          <p:cNvGrpSpPr/>
          <p:nvPr/>
        </p:nvGrpSpPr>
        <p:grpSpPr>
          <a:xfrm>
            <a:off x="5012934" y="1051536"/>
            <a:ext cx="3409709" cy="4134851"/>
            <a:chOff x="4921491" y="1199108"/>
            <a:chExt cx="3409709" cy="413485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87F9CB5-01FD-AB0B-2F8E-8504A3041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491" y="1199108"/>
              <a:ext cx="3409709" cy="4134851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8AA85A8-D8B8-8233-2569-12CA3E76316E}"/>
                </a:ext>
              </a:extLst>
            </p:cNvPr>
            <p:cNvSpPr/>
            <p:nvPr/>
          </p:nvSpPr>
          <p:spPr>
            <a:xfrm>
              <a:off x="5337705" y="4287520"/>
              <a:ext cx="595735" cy="477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3D52240-5B11-2FA8-C5B3-31D323AE8B7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5821" y="4709719"/>
            <a:ext cx="4561840" cy="1591999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2840DD1-E27B-4D41-D979-90A8AF421CFB}"/>
              </a:ext>
            </a:extLst>
          </p:cNvPr>
          <p:cNvCxnSpPr>
            <a:cxnSpLocks/>
          </p:cNvCxnSpPr>
          <p:nvPr/>
        </p:nvCxnSpPr>
        <p:spPr>
          <a:xfrm>
            <a:off x="5946657" y="4617468"/>
            <a:ext cx="1519164" cy="56891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E6B9AA5-8026-129C-A0C9-9962760D8E11}"/>
              </a:ext>
            </a:extLst>
          </p:cNvPr>
          <p:cNvSpPr txBox="1"/>
          <p:nvPr/>
        </p:nvSpPr>
        <p:spPr>
          <a:xfrm>
            <a:off x="6706239" y="4115535"/>
            <a:ext cx="3935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완료 버튼 </a:t>
            </a:r>
            <a:r>
              <a:rPr lang="en-US" altLang="ko-KR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-&gt; </a:t>
            </a:r>
            <a:r>
              <a:rPr lang="ko-KR" altLang="en-US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 등록 완료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646142-1336-1017-1107-4662454C0FBF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C8D533-0746-42BD-E62D-625D2B8BB850}"/>
              </a:ext>
            </a:extLst>
          </p:cNvPr>
          <p:cNvSpPr txBox="1"/>
          <p:nvPr/>
        </p:nvSpPr>
        <p:spPr>
          <a:xfrm>
            <a:off x="581647" y="166917"/>
            <a:ext cx="3603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 등록 실행 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C6D9A-B4F5-652B-A4B3-FC833908415D}"/>
              </a:ext>
            </a:extLst>
          </p:cNvPr>
          <p:cNvSpPr txBox="1"/>
          <p:nvPr/>
        </p:nvSpPr>
        <p:spPr>
          <a:xfrm>
            <a:off x="11305219" y="443916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1163321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732AD8C9-A7D3-0BD6-75DC-03C5203BCB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646" y="1066917"/>
            <a:ext cx="11065613" cy="51486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0BEDD7-A3F0-21D8-B450-1C4A6EF7823A}"/>
              </a:ext>
            </a:extLst>
          </p:cNvPr>
          <p:cNvSpPr txBox="1"/>
          <p:nvPr/>
        </p:nvSpPr>
        <p:spPr>
          <a:xfrm>
            <a:off x="4185519" y="4941755"/>
            <a:ext cx="6983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 확장자 파일 형식이 아닌 경우 </a:t>
            </a:r>
            <a:r>
              <a:rPr lang="en-US" altLang="ko-KR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alert </a:t>
            </a:r>
            <a:r>
              <a:rPr lang="ko-KR" altLang="en-US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창으로 알림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B60DC1-FEA0-37DA-6061-F1FCC37326C8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F22179-C6A6-5E23-818A-A1971E8D3508}"/>
              </a:ext>
            </a:extLst>
          </p:cNvPr>
          <p:cNvSpPr txBox="1"/>
          <p:nvPr/>
        </p:nvSpPr>
        <p:spPr>
          <a:xfrm>
            <a:off x="581647" y="166917"/>
            <a:ext cx="3603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 등록 실행 화면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7586C-C128-1604-7CB3-5B586C655306}"/>
              </a:ext>
            </a:extLst>
          </p:cNvPr>
          <p:cNvSpPr txBox="1"/>
          <p:nvPr/>
        </p:nvSpPr>
        <p:spPr>
          <a:xfrm>
            <a:off x="11305219" y="443916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A8CDE-B78A-129E-1A80-B53C64AE5CA3}"/>
              </a:ext>
            </a:extLst>
          </p:cNvPr>
          <p:cNvCxnSpPr>
            <a:cxnSpLocks/>
          </p:cNvCxnSpPr>
          <p:nvPr/>
        </p:nvCxnSpPr>
        <p:spPr>
          <a:xfrm flipH="1" flipV="1">
            <a:off x="7558268" y="3541853"/>
            <a:ext cx="1446836" cy="139990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80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D185A8-5C99-E95B-6C23-ED30474B5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5" y="900000"/>
            <a:ext cx="7552881" cy="59081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F0DFDA2-A618-4E25-320F-131D726E6F41}"/>
              </a:ext>
            </a:extLst>
          </p:cNvPr>
          <p:cNvSpPr/>
          <p:nvPr/>
        </p:nvSpPr>
        <p:spPr>
          <a:xfrm>
            <a:off x="1700865" y="2740129"/>
            <a:ext cx="1910436" cy="246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C2C0C1-5D0C-0942-F2AF-5B02972A2EFC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DC354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FDC895-80CB-962A-692A-F89300C41D99}"/>
              </a:ext>
            </a:extLst>
          </p:cNvPr>
          <p:cNvSpPr txBox="1"/>
          <p:nvPr/>
        </p:nvSpPr>
        <p:spPr>
          <a:xfrm>
            <a:off x="581647" y="166917"/>
            <a:ext cx="54713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오류 분석 및 해결 </a:t>
            </a:r>
            <a:r>
              <a:rPr lang="en-US" altLang="ko-KR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3 - </a:t>
            </a:r>
            <a:r>
              <a:rPr lang="ko-KR" altLang="en-US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 등록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AAFF1-D8A5-4436-9EA0-D22E1DD0861F}"/>
              </a:ext>
            </a:extLst>
          </p:cNvPr>
          <p:cNvSpPr txBox="1"/>
          <p:nvPr/>
        </p:nvSpPr>
        <p:spPr>
          <a:xfrm>
            <a:off x="11305219" y="443916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FFB6AA0-7D91-47E9-AAD3-0B05986B7908}"/>
              </a:ext>
            </a:extLst>
          </p:cNvPr>
          <p:cNvSpPr/>
          <p:nvPr/>
        </p:nvSpPr>
        <p:spPr>
          <a:xfrm>
            <a:off x="3761452" y="3278529"/>
            <a:ext cx="7974798" cy="1770926"/>
          </a:xfrm>
          <a:prstGeom prst="roundRect">
            <a:avLst>
              <a:gd name="adj" fmla="val 6863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D85858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오류 </a:t>
            </a:r>
            <a:r>
              <a:rPr lang="en-US" altLang="ko-KR" sz="2000" b="1" dirty="0">
                <a:solidFill>
                  <a:srgbClr val="D85858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:</a:t>
            </a:r>
            <a:r>
              <a:rPr lang="en-US" altLang="ko-KR" sz="2000" b="1" dirty="0">
                <a:solidFill>
                  <a:srgbClr val="E24C4C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ko-KR" altLang="en-US" sz="2000" b="1" dirty="0">
                <a:solidFill>
                  <a:srgbClr val="D85858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 업로드 실패 </a:t>
            </a:r>
            <a:r>
              <a:rPr lang="en-US" altLang="ko-KR" sz="2000" b="1" dirty="0">
                <a:solidFill>
                  <a:srgbClr val="D85858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– </a:t>
            </a:r>
            <a:r>
              <a:rPr lang="en-US" altLang="ko-KR" sz="2000" b="1" dirty="0" err="1">
                <a:solidFill>
                  <a:srgbClr val="D85858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java.sql.SQLException</a:t>
            </a:r>
            <a:r>
              <a:rPr lang="en-US" altLang="ko-KR" sz="2000" b="1" dirty="0">
                <a:solidFill>
                  <a:srgbClr val="D85858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: </a:t>
            </a:r>
            <a:r>
              <a:rPr lang="ko-KR" altLang="en-US" sz="2000" b="1" dirty="0">
                <a:solidFill>
                  <a:srgbClr val="D85858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부적합한 열 인덱스</a:t>
            </a:r>
            <a:endParaRPr lang="en-US" altLang="ko-KR" sz="2000" b="1" dirty="0">
              <a:solidFill>
                <a:srgbClr val="D85858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endParaRPr lang="en-US" altLang="ko-KR" sz="2000" b="1" dirty="0">
              <a:solidFill>
                <a:srgbClr val="D85858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원인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: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?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의 개수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해결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: 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4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개의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values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값에 맞춰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3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개에서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4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개로 수정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코드 분석 후 해결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596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CC0C5E9-A9DE-042A-5B1B-433A21D1A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418" y="1003329"/>
            <a:ext cx="6294120" cy="2813760"/>
          </a:xfrm>
          <a:prstGeom prst="rect">
            <a:avLst/>
          </a:prstGeom>
        </p:spPr>
      </p:pic>
      <p:pic>
        <p:nvPicPr>
          <p:cNvPr id="10" name="그림 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833B4C4-4425-D24A-2A02-BF09396BC0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6811" y="2927543"/>
            <a:ext cx="5825189" cy="24474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763714-6AFF-712B-77D6-5C47DFA892B5}"/>
              </a:ext>
            </a:extLst>
          </p:cNvPr>
          <p:cNvSpPr txBox="1"/>
          <p:nvPr/>
        </p:nvSpPr>
        <p:spPr>
          <a:xfrm>
            <a:off x="352418" y="3920418"/>
            <a:ext cx="3833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 삭제 </a:t>
            </a:r>
            <a:r>
              <a:rPr lang="en-US" altLang="ko-KR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-&gt; </a:t>
            </a:r>
            <a:r>
              <a:rPr lang="ko-KR" altLang="en-US" sz="2400" dirty="0" err="1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컨펌</a:t>
            </a:r>
            <a:r>
              <a:rPr lang="ko-KR" altLang="en-US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alert </a:t>
            </a:r>
            <a:r>
              <a:rPr lang="ko-KR" altLang="en-US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9C322D-4E63-B00F-B689-022D41EF88B1}"/>
              </a:ext>
            </a:extLst>
          </p:cNvPr>
          <p:cNvSpPr txBox="1"/>
          <p:nvPr/>
        </p:nvSpPr>
        <p:spPr>
          <a:xfrm>
            <a:off x="9668439" y="5468056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 삭제 완료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FE53B6-069D-990D-9C82-85665B0792E1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7E69D-471C-149F-DEF1-F816253581E4}"/>
              </a:ext>
            </a:extLst>
          </p:cNvPr>
          <p:cNvSpPr txBox="1"/>
          <p:nvPr/>
        </p:nvSpPr>
        <p:spPr>
          <a:xfrm>
            <a:off x="581647" y="166917"/>
            <a:ext cx="3603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 삭제 실행 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99BFD-F14C-7930-2D11-6DAE5ED373FC}"/>
              </a:ext>
            </a:extLst>
          </p:cNvPr>
          <p:cNvSpPr txBox="1"/>
          <p:nvPr/>
        </p:nvSpPr>
        <p:spPr>
          <a:xfrm>
            <a:off x="11305219" y="443916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0EDC42-4709-CE94-E5B8-07EA97ADE702}"/>
              </a:ext>
            </a:extLst>
          </p:cNvPr>
          <p:cNvSpPr/>
          <p:nvPr/>
        </p:nvSpPr>
        <p:spPr>
          <a:xfrm>
            <a:off x="4130770" y="2688782"/>
            <a:ext cx="1216734" cy="8299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5EF4855-51A8-C926-3611-1FB5992D7973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739137" y="3518703"/>
            <a:ext cx="1627674" cy="1250067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25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7977020-8715-A83C-1674-93B5C52BC943}"/>
              </a:ext>
            </a:extLst>
          </p:cNvPr>
          <p:cNvSpPr/>
          <p:nvPr/>
        </p:nvSpPr>
        <p:spPr>
          <a:xfrm>
            <a:off x="5757395" y="1496985"/>
            <a:ext cx="6135468" cy="5032270"/>
          </a:xfrm>
          <a:prstGeom prst="roundRect">
            <a:avLst/>
          </a:prstGeom>
          <a:noFill/>
          <a:ln w="28575">
            <a:solidFill>
              <a:srgbClr val="002F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2D14683-4E6A-CB37-309C-6424F71C75DA}"/>
              </a:ext>
            </a:extLst>
          </p:cNvPr>
          <p:cNvSpPr/>
          <p:nvPr/>
        </p:nvSpPr>
        <p:spPr>
          <a:xfrm>
            <a:off x="299137" y="1496985"/>
            <a:ext cx="5092372" cy="5032270"/>
          </a:xfrm>
          <a:prstGeom prst="roundRect">
            <a:avLst/>
          </a:prstGeom>
          <a:noFill/>
          <a:ln w="28575">
            <a:solidFill>
              <a:srgbClr val="002F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079F83-2787-5F8A-C2BD-63DED0DAD6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33" y="3874059"/>
            <a:ext cx="3581900" cy="144800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8125C4E-D788-9E41-274B-630195751DF1}"/>
              </a:ext>
            </a:extLst>
          </p:cNvPr>
          <p:cNvSpPr/>
          <p:nvPr/>
        </p:nvSpPr>
        <p:spPr>
          <a:xfrm>
            <a:off x="2357331" y="2889867"/>
            <a:ext cx="23644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en-US" altLang="ko-KR" sz="2000" b="0" cap="none" spc="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java(</a:t>
            </a:r>
            <a:r>
              <a:rPr lang="en-US" altLang="ko-KR" sz="2000" b="0" cap="none" spc="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jdk</a:t>
            </a:r>
            <a:r>
              <a:rPr lang="en-US" altLang="ko-KR" sz="2000" b="0" cap="none" spc="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11)JDBC</a:t>
            </a:r>
            <a:endParaRPr lang="en-US" altLang="ko-KR" sz="2000" b="0" cap="none" spc="0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04AB16-4652-0A86-9151-C2367FB779B9}"/>
              </a:ext>
            </a:extLst>
          </p:cNvPr>
          <p:cNvSpPr/>
          <p:nvPr/>
        </p:nvSpPr>
        <p:spPr>
          <a:xfrm>
            <a:off x="1242319" y="5324774"/>
            <a:ext cx="320600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SQL(Oracle Database11)</a:t>
            </a:r>
            <a:endParaRPr lang="en-US" altLang="ko-KR" sz="2000" b="0" cap="none" spc="0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66F496-E58F-C06C-4820-8A1C77951D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677" y="3477014"/>
            <a:ext cx="2649210" cy="117742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D7BFAB5-0969-ADCC-5B74-44442770D1FD}"/>
              </a:ext>
            </a:extLst>
          </p:cNvPr>
          <p:cNvSpPr/>
          <p:nvPr/>
        </p:nvSpPr>
        <p:spPr>
          <a:xfrm>
            <a:off x="1811594" y="1195342"/>
            <a:ext cx="1892144" cy="52322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0"/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사용 언어</a:t>
            </a:r>
            <a:endParaRPr lang="en-US" altLang="ko-K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6B57FA-EE99-7799-D92C-6738BDB6A812}"/>
              </a:ext>
            </a:extLst>
          </p:cNvPr>
          <p:cNvSpPr/>
          <p:nvPr/>
        </p:nvSpPr>
        <p:spPr>
          <a:xfrm>
            <a:off x="7293299" y="1235375"/>
            <a:ext cx="3063659" cy="52322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0"/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실행 환경 </a:t>
            </a:r>
            <a:r>
              <a:rPr lang="en-US" altLang="ko-KR" sz="2800" b="1" dirty="0">
                <a:ln w="0"/>
                <a:latin typeface="더잠실 3 Regular" panose="00000500000000000000" pitchFamily="2" charset="-127"/>
                <a:ea typeface="더잠실 3 Regular" panose="00000500000000000000" pitchFamily="2" charset="-127"/>
              </a:rPr>
              <a:t>&amp; </a:t>
            </a:r>
            <a:r>
              <a:rPr lang="ko-KR" altLang="en-US" sz="2800" b="1" dirty="0">
                <a:ln w="0"/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개발 툴</a:t>
            </a:r>
            <a:endParaRPr lang="en-US" altLang="ko-K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pic>
        <p:nvPicPr>
          <p:cNvPr id="12" name="Picture 2" descr="STS Project 시작">
            <a:extLst>
              <a:ext uri="{FF2B5EF4-FFF2-40B4-BE49-F238E27FC236}">
                <a16:creationId xmlns:a16="http://schemas.microsoft.com/office/drawing/2014/main" id="{B7B57E9B-CF1B-4862-5F77-E02F4130F6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77487" y="3543034"/>
            <a:ext cx="1583720" cy="104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84ECD4-A144-EF5F-1260-4B39B8FF6111}"/>
              </a:ext>
            </a:extLst>
          </p:cNvPr>
          <p:cNvSpPr txBox="1"/>
          <p:nvPr/>
        </p:nvSpPr>
        <p:spPr>
          <a:xfrm>
            <a:off x="7334333" y="3874059"/>
            <a:ext cx="1204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STS 3&amp;4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pic>
        <p:nvPicPr>
          <p:cNvPr id="14" name="Picture 4" descr="Java 로고 - 소셜 미디어 및 로고 아이콘">
            <a:extLst>
              <a:ext uri="{FF2B5EF4-FFF2-40B4-BE49-F238E27FC236}">
                <a16:creationId xmlns:a16="http://schemas.microsoft.com/office/drawing/2014/main" id="{D77444F9-DCD0-ABC3-B037-55AE90E01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40" y="2104310"/>
            <a:ext cx="1448003" cy="144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CC29725A-4FB3-02BD-240B-628796ECD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868" y="2478154"/>
            <a:ext cx="3323467" cy="60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6F5FA557-75B7-DE87-7A92-0D6AA526F1E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44882" y="5024351"/>
            <a:ext cx="1583720" cy="112856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677516-D86F-3512-4F13-0567654ACB21}"/>
              </a:ext>
            </a:extLst>
          </p:cNvPr>
          <p:cNvSpPr/>
          <p:nvPr/>
        </p:nvSpPr>
        <p:spPr>
          <a:xfrm>
            <a:off x="9094488" y="5361015"/>
            <a:ext cx="150643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0" cap="none" spc="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Tomcat 9</a:t>
            </a:r>
            <a:endParaRPr lang="en-US" altLang="ko-KR" sz="2400" b="0" cap="none" spc="0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DE98E7-1951-1074-AA7B-4809A91C90B0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840D5F-A6C9-0246-E1D0-0ED2806E7469}"/>
              </a:ext>
            </a:extLst>
          </p:cNvPr>
          <p:cNvSpPr txBox="1"/>
          <p:nvPr/>
        </p:nvSpPr>
        <p:spPr>
          <a:xfrm>
            <a:off x="4918864" y="168785"/>
            <a:ext cx="16770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1156174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0150D94-23FB-053D-7B7F-D25C0FCDE0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647" y="1066917"/>
            <a:ext cx="10990591" cy="56241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2F24D8-C5A9-4AA4-50BD-9BAC94A55BBA}"/>
              </a:ext>
            </a:extLst>
          </p:cNvPr>
          <p:cNvSpPr txBox="1"/>
          <p:nvPr/>
        </p:nvSpPr>
        <p:spPr>
          <a:xfrm>
            <a:off x="4680088" y="4282293"/>
            <a:ext cx="7213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 번호</a:t>
            </a:r>
            <a:r>
              <a:rPr lang="en-US" altLang="ko-KR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업로드</a:t>
            </a:r>
            <a:r>
              <a:rPr lang="en-US" altLang="ko-KR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</a:t>
            </a:r>
            <a:r>
              <a:rPr lang="ko-KR" altLang="en-US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수정날짜</a:t>
            </a:r>
            <a:r>
              <a:rPr lang="en-US" altLang="ko-KR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, </a:t>
            </a:r>
            <a:r>
              <a:rPr lang="en-US" altLang="ko-KR" sz="2400" dirty="0" err="1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url</a:t>
            </a:r>
            <a:r>
              <a:rPr lang="ko-KR" altLang="en-US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을 수정할 수 있는 화면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B533D5-5210-2D75-1E25-655C291FAA52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F04C4-B473-424A-DE23-ECBFB89A16A8}"/>
              </a:ext>
            </a:extLst>
          </p:cNvPr>
          <p:cNvSpPr txBox="1"/>
          <p:nvPr/>
        </p:nvSpPr>
        <p:spPr>
          <a:xfrm>
            <a:off x="581647" y="166917"/>
            <a:ext cx="3603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 수정 실행 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4472A-6FCE-7BB9-4C47-0126232FC1C3}"/>
              </a:ext>
            </a:extLst>
          </p:cNvPr>
          <p:cNvSpPr txBox="1"/>
          <p:nvPr/>
        </p:nvSpPr>
        <p:spPr>
          <a:xfrm>
            <a:off x="11305219" y="443916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1512502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4C2C0C1-5D0C-0942-F2AF-5B02972A2EFC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DC354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FDC895-80CB-962A-692A-F89300C41D99}"/>
              </a:ext>
            </a:extLst>
          </p:cNvPr>
          <p:cNvSpPr txBox="1"/>
          <p:nvPr/>
        </p:nvSpPr>
        <p:spPr>
          <a:xfrm>
            <a:off x="581647" y="166917"/>
            <a:ext cx="54713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오류 분석 및 해결 </a:t>
            </a:r>
            <a:r>
              <a:rPr lang="en-US" altLang="ko-KR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4 - </a:t>
            </a:r>
            <a:r>
              <a:rPr lang="ko-KR" altLang="en-US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 수정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AAFF1-D8A5-4436-9EA0-D22E1DD0861F}"/>
              </a:ext>
            </a:extLst>
          </p:cNvPr>
          <p:cNvSpPr txBox="1"/>
          <p:nvPr/>
        </p:nvSpPr>
        <p:spPr>
          <a:xfrm>
            <a:off x="11305219" y="443916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4552D7-DDE0-3CE0-3DEE-E1F1BDB57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0" y="1146386"/>
            <a:ext cx="5212080" cy="39116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3FC828-ED44-02D9-0E19-2D94A5D663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33" t="16434" r="12417" b="20669"/>
          <a:stretch/>
        </p:blipFill>
        <p:spPr>
          <a:xfrm>
            <a:off x="282647" y="4949403"/>
            <a:ext cx="4450080" cy="15244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835C14-6FED-8330-6167-E7DDA6C9AE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8" t="10512" r="3943"/>
          <a:stretch/>
        </p:blipFill>
        <p:spPr>
          <a:xfrm>
            <a:off x="6889930" y="900000"/>
            <a:ext cx="5110480" cy="473459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FFB6AA0-7D91-47E9-AAD3-0B05986B7908}"/>
              </a:ext>
            </a:extLst>
          </p:cNvPr>
          <p:cNvSpPr/>
          <p:nvPr/>
        </p:nvSpPr>
        <p:spPr>
          <a:xfrm>
            <a:off x="5884091" y="4979378"/>
            <a:ext cx="6116319" cy="1770926"/>
          </a:xfrm>
          <a:prstGeom prst="roundRect">
            <a:avLst>
              <a:gd name="adj" fmla="val 6863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D85858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오류 </a:t>
            </a:r>
            <a:r>
              <a:rPr lang="en-US" altLang="ko-KR" sz="2000" b="1" dirty="0">
                <a:solidFill>
                  <a:srgbClr val="D85858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:</a:t>
            </a:r>
            <a:r>
              <a:rPr lang="en-US" altLang="ko-KR" sz="2000" b="1" dirty="0">
                <a:solidFill>
                  <a:srgbClr val="E24C4C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ko-KR" altLang="en-US" sz="2000" b="1" dirty="0">
                <a:solidFill>
                  <a:srgbClr val="D85858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 </a:t>
            </a:r>
            <a:r>
              <a:rPr lang="en-US" altLang="ko-KR" sz="2000" b="1" dirty="0" err="1">
                <a:solidFill>
                  <a:srgbClr val="D85858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url</a:t>
            </a:r>
            <a:r>
              <a:rPr lang="en-US" altLang="ko-KR" sz="2000" b="1" dirty="0">
                <a:solidFill>
                  <a:srgbClr val="D85858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ko-KR" altLang="en-US" sz="2000" b="1" dirty="0">
                <a:solidFill>
                  <a:srgbClr val="D85858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경로 수정 후 목록 화면에 뜨지 않음</a:t>
            </a:r>
            <a:endParaRPr lang="en-US" altLang="ko-KR" sz="2000" b="1" dirty="0">
              <a:solidFill>
                <a:srgbClr val="D85858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endParaRPr lang="en-US" altLang="ko-KR" sz="2000" b="1" dirty="0">
              <a:solidFill>
                <a:srgbClr val="D85858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원인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오타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해결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: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img_updat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를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img_url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로 수정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코드 분석 후 해결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082E19-4F18-E4FE-9B78-136FA0FF5775}"/>
              </a:ext>
            </a:extLst>
          </p:cNvPr>
          <p:cNvSpPr/>
          <p:nvPr/>
        </p:nvSpPr>
        <p:spPr>
          <a:xfrm>
            <a:off x="9932130" y="3224012"/>
            <a:ext cx="827310" cy="4709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15C483B-2932-8F90-929D-93E03608F2FB}"/>
              </a:ext>
            </a:extLst>
          </p:cNvPr>
          <p:cNvCxnSpPr>
            <a:cxnSpLocks/>
          </p:cNvCxnSpPr>
          <p:nvPr/>
        </p:nvCxnSpPr>
        <p:spPr>
          <a:xfrm flipV="1">
            <a:off x="4732727" y="3596640"/>
            <a:ext cx="5199403" cy="1707798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EFE831-F436-6A61-01F3-C7204F43AD67}"/>
              </a:ext>
            </a:extLst>
          </p:cNvPr>
          <p:cNvSpPr/>
          <p:nvPr/>
        </p:nvSpPr>
        <p:spPr>
          <a:xfrm>
            <a:off x="1021810" y="3802087"/>
            <a:ext cx="1325150" cy="2822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BB694F4-7EE4-CD79-58F0-3C9D4C89DAE1}"/>
              </a:ext>
            </a:extLst>
          </p:cNvPr>
          <p:cNvCxnSpPr>
            <a:cxnSpLocks/>
          </p:cNvCxnSpPr>
          <p:nvPr/>
        </p:nvCxnSpPr>
        <p:spPr>
          <a:xfrm flipH="1">
            <a:off x="1198880" y="4093088"/>
            <a:ext cx="426720" cy="1426878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400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4C2C0C1-5D0C-0942-F2AF-5B02972A2EFC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DC354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AAFF1-D8A5-4436-9EA0-D22E1DD0861F}"/>
              </a:ext>
            </a:extLst>
          </p:cNvPr>
          <p:cNvSpPr txBox="1"/>
          <p:nvPr/>
        </p:nvSpPr>
        <p:spPr>
          <a:xfrm>
            <a:off x="11305219" y="443916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D3954C-A2B1-C6EC-9476-83A216249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6" y="1656197"/>
            <a:ext cx="5449444" cy="45148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2755AE-6BFB-9877-8A1C-68455B00E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621" y="2080260"/>
            <a:ext cx="6072823" cy="156718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692219E-4E1F-9C6C-4A99-47DB39CB7A46}"/>
              </a:ext>
            </a:extLst>
          </p:cNvPr>
          <p:cNvCxnSpPr>
            <a:cxnSpLocks/>
          </p:cNvCxnSpPr>
          <p:nvPr/>
        </p:nvCxnSpPr>
        <p:spPr>
          <a:xfrm flipV="1">
            <a:off x="4338320" y="3139440"/>
            <a:ext cx="2387602" cy="149352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F50D1F-2AD0-98C6-6437-D0A8ED7ADA3F}"/>
              </a:ext>
            </a:extLst>
          </p:cNvPr>
          <p:cNvSpPr txBox="1"/>
          <p:nvPr/>
        </p:nvSpPr>
        <p:spPr>
          <a:xfrm>
            <a:off x="6725922" y="3886200"/>
            <a:ext cx="418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img_update</a:t>
            </a:r>
            <a:r>
              <a:rPr lang="ko-KR" altLang="en-US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를 </a:t>
            </a:r>
            <a:r>
              <a:rPr lang="en-US" altLang="ko-KR" sz="2400" dirty="0" err="1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img_url</a:t>
            </a:r>
            <a:r>
              <a:rPr lang="ko-KR" altLang="en-US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로 수정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43460C-3A6B-96D6-8679-F5DA080C76B2}"/>
              </a:ext>
            </a:extLst>
          </p:cNvPr>
          <p:cNvSpPr txBox="1"/>
          <p:nvPr/>
        </p:nvSpPr>
        <p:spPr>
          <a:xfrm>
            <a:off x="581647" y="166917"/>
            <a:ext cx="54713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오류 분석 및 해결 </a:t>
            </a:r>
            <a:r>
              <a:rPr lang="en-US" altLang="ko-KR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4 - </a:t>
            </a:r>
            <a:r>
              <a:rPr lang="ko-KR" altLang="en-US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 수정</a:t>
            </a:r>
          </a:p>
        </p:txBody>
      </p:sp>
    </p:spTree>
    <p:extLst>
      <p:ext uri="{BB962C8B-B14F-4D97-AF65-F5344CB8AC3E}">
        <p14:creationId xmlns:p14="http://schemas.microsoft.com/office/powerpoint/2010/main" val="2520739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A5927237-D068-254C-C701-8CF4EE351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6" y="1000038"/>
            <a:ext cx="7782655" cy="202673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0F6C70C-FE86-F20F-5B3A-DCA127F0A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445" y="4976783"/>
            <a:ext cx="9957408" cy="168974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FC37306-75FF-69F3-A64E-D44BADBDC2DC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DC354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7BA3F-E479-201E-50FE-D3A890756669}"/>
              </a:ext>
            </a:extLst>
          </p:cNvPr>
          <p:cNvSpPr txBox="1"/>
          <p:nvPr/>
        </p:nvSpPr>
        <p:spPr>
          <a:xfrm>
            <a:off x="581647" y="166917"/>
            <a:ext cx="40254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오류 분석 및 해결</a:t>
            </a:r>
            <a:r>
              <a:rPr lang="en-US" altLang="ko-KR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- </a:t>
            </a:r>
            <a:r>
              <a:rPr lang="ko-KR" altLang="en-US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세팅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F7E74-1DCE-C1DC-3FDD-563B2C8CD1F2}"/>
              </a:ext>
            </a:extLst>
          </p:cNvPr>
          <p:cNvSpPr txBox="1"/>
          <p:nvPr/>
        </p:nvSpPr>
        <p:spPr>
          <a:xfrm>
            <a:off x="11305219" y="443916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8E36180-2E75-FF24-B7F8-75E2F8745DF7}"/>
              </a:ext>
            </a:extLst>
          </p:cNvPr>
          <p:cNvSpPr/>
          <p:nvPr/>
        </p:nvSpPr>
        <p:spPr>
          <a:xfrm>
            <a:off x="296415" y="3116314"/>
            <a:ext cx="4631186" cy="1770926"/>
          </a:xfrm>
          <a:prstGeom prst="roundRect">
            <a:avLst>
              <a:gd name="adj" fmla="val 6863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D85858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오류 </a:t>
            </a:r>
            <a:r>
              <a:rPr lang="en-US" altLang="ko-KR" sz="2000" b="1" dirty="0">
                <a:solidFill>
                  <a:srgbClr val="D85858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:</a:t>
            </a:r>
            <a:r>
              <a:rPr lang="en-US" altLang="ko-KR" sz="2000" b="1" dirty="0">
                <a:solidFill>
                  <a:srgbClr val="E24C4C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</a:t>
            </a:r>
            <a:r>
              <a:rPr lang="ko-KR" altLang="en-US" sz="2000" b="1" dirty="0">
                <a:solidFill>
                  <a:srgbClr val="D85858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필터 매핑이 알 수 없는 필터 이름</a:t>
            </a:r>
            <a:endParaRPr lang="en-US" altLang="ko-KR" sz="2000" b="1" dirty="0">
              <a:solidFill>
                <a:srgbClr val="D85858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endParaRPr lang="en-US" altLang="ko-KR" sz="2000" dirty="0">
              <a:solidFill>
                <a:srgbClr val="E24C4C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원인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패키지명을 잘못 입력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해결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: 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패키지명 수정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코드 분석 후 해결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)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CF73AD0F-BD60-4CEE-1C31-258309180263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981951" y="2013405"/>
            <a:ext cx="3295649" cy="2963378"/>
          </a:xfrm>
          <a:prstGeom prst="bentConnector3">
            <a:avLst>
              <a:gd name="adj1" fmla="val 999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AF9CCA3-AFC7-F6FD-0E75-E64F7FCB9C69}"/>
              </a:ext>
            </a:extLst>
          </p:cNvPr>
          <p:cNvSpPr txBox="1"/>
          <p:nvPr/>
        </p:nvSpPr>
        <p:spPr>
          <a:xfrm>
            <a:off x="5582872" y="4515118"/>
            <a:ext cx="5399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ji.img.filter</a:t>
            </a:r>
            <a:r>
              <a:rPr lang="ko-KR" altLang="en-US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를 </a:t>
            </a:r>
            <a:r>
              <a:rPr lang="en-US" altLang="ko-KR" sz="2400" dirty="0" err="1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ji.commons.filter</a:t>
            </a:r>
            <a:r>
              <a:rPr lang="ko-KR" altLang="en-US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로 수정</a:t>
            </a:r>
          </a:p>
        </p:txBody>
      </p:sp>
    </p:spTree>
    <p:extLst>
      <p:ext uri="{BB962C8B-B14F-4D97-AF65-F5344CB8AC3E}">
        <p14:creationId xmlns:p14="http://schemas.microsoft.com/office/powerpoint/2010/main" val="3793531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1926E88-6930-221E-49D9-744C4609B7EC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FFD30D-C842-B8E2-0442-607FF53BC926}"/>
              </a:ext>
            </a:extLst>
          </p:cNvPr>
          <p:cNvSpPr txBox="1"/>
          <p:nvPr/>
        </p:nvSpPr>
        <p:spPr>
          <a:xfrm>
            <a:off x="581647" y="166917"/>
            <a:ext cx="31630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추가 기능 </a:t>
            </a:r>
            <a:r>
              <a:rPr lang="en-US" altLang="ko-KR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(</a:t>
            </a:r>
            <a:r>
              <a:rPr lang="ko-KR" altLang="en-US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파이널</a:t>
            </a:r>
            <a:r>
              <a:rPr lang="en-US" altLang="ko-KR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)</a:t>
            </a:r>
            <a:endParaRPr lang="ko-KR" altLang="en-US" sz="3000" b="1" dirty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4C6C17-DC38-2F8D-5402-6378FFEEB605}"/>
              </a:ext>
            </a:extLst>
          </p:cNvPr>
          <p:cNvSpPr txBox="1"/>
          <p:nvPr/>
        </p:nvSpPr>
        <p:spPr>
          <a:xfrm>
            <a:off x="11305219" y="443916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B413E-AB1F-C1E6-7743-61302E1A09B2}"/>
              </a:ext>
            </a:extLst>
          </p:cNvPr>
          <p:cNvSpPr txBox="1"/>
          <p:nvPr/>
        </p:nvSpPr>
        <p:spPr>
          <a:xfrm>
            <a:off x="902442" y="2295773"/>
            <a:ext cx="4591321" cy="2266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3000" dirty="0">
                <a:latin typeface="더잠실 3 Regular" panose="00000500000000000000" pitchFamily="2" charset="-127"/>
                <a:ea typeface="더잠실 3 Regular" panose="00000500000000000000" pitchFamily="2" charset="-127"/>
              </a:rPr>
              <a:t>• </a:t>
            </a:r>
            <a:r>
              <a:rPr lang="ko-KR" altLang="en-US" sz="3000" dirty="0" err="1">
                <a:latin typeface="더잠실 3 Regular" panose="00000500000000000000" pitchFamily="2" charset="-127"/>
                <a:ea typeface="더잠실 3 Regular" panose="00000500000000000000" pitchFamily="2" charset="-127"/>
              </a:rPr>
              <a:t>페이징</a:t>
            </a:r>
            <a:r>
              <a:rPr lang="ko-KR" altLang="en-US" sz="3000" dirty="0"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처리</a:t>
            </a:r>
            <a:endParaRPr lang="en-US" altLang="ko-KR" sz="3000" dirty="0"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3000" dirty="0">
                <a:latin typeface="더잠실 3 Regular" panose="00000500000000000000" pitchFamily="2" charset="-127"/>
                <a:ea typeface="더잠실 3 Regular" panose="00000500000000000000" pitchFamily="2" charset="-127"/>
              </a:rPr>
              <a:t>• </a:t>
            </a:r>
            <a:r>
              <a:rPr lang="ko-KR" altLang="en-US" sz="3000" dirty="0"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 수정 기능 코드 보완</a:t>
            </a:r>
            <a:endParaRPr lang="en-US" altLang="ko-KR" sz="3000" dirty="0"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pic>
        <p:nvPicPr>
          <p:cNvPr id="1026" name="Picture 2" descr="Spring] 20.SpringProject-페이징 처리(2) · 꾸리블로그">
            <a:extLst>
              <a:ext uri="{FF2B5EF4-FFF2-40B4-BE49-F238E27FC236}">
                <a16:creationId xmlns:a16="http://schemas.microsoft.com/office/drawing/2014/main" id="{46E760DA-B1AD-619B-DD71-A216B92BB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763" y="1791325"/>
            <a:ext cx="6328744" cy="218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CE3903F-C867-3351-7CD3-92D5CEC5B33B}"/>
              </a:ext>
            </a:extLst>
          </p:cNvPr>
          <p:cNvGrpSpPr/>
          <p:nvPr/>
        </p:nvGrpSpPr>
        <p:grpSpPr>
          <a:xfrm>
            <a:off x="7614123" y="4020949"/>
            <a:ext cx="4208384" cy="246222"/>
            <a:chOff x="7614123" y="3972115"/>
            <a:chExt cx="4208384" cy="24622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00F1AF-163B-136B-DD3A-26CEDCDE573F}"/>
                </a:ext>
              </a:extLst>
            </p:cNvPr>
            <p:cNvSpPr txBox="1"/>
            <p:nvPr/>
          </p:nvSpPr>
          <p:spPr>
            <a:xfrm>
              <a:off x="7909256" y="3972116"/>
              <a:ext cx="39132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https://kookyungmin.github.io/server/2018/08/24/spring_20/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207049-AF19-CBD6-A1A4-D6EBEF54F79D}"/>
                </a:ext>
              </a:extLst>
            </p:cNvPr>
            <p:cNvSpPr txBox="1"/>
            <p:nvPr/>
          </p:nvSpPr>
          <p:spPr>
            <a:xfrm>
              <a:off x="7614123" y="3972115"/>
              <a:ext cx="4187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더잠실 3 Regular" panose="00000500000000000000" pitchFamily="2" charset="-127"/>
                  <a:ea typeface="더잠실 3 Regular" panose="00000500000000000000" pitchFamily="2" charset="-127"/>
                </a:rPr>
                <a:t>출처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9291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D03946-BC7F-E607-C91A-653D9F46D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54" y="1347973"/>
            <a:ext cx="4532619" cy="4516770"/>
          </a:xfrm>
          <a:prstGeom prst="rect">
            <a:avLst/>
          </a:prstGeom>
        </p:spPr>
      </p:pic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861D92AF-2C8C-612E-8762-7EB68B83C0E3}"/>
              </a:ext>
            </a:extLst>
          </p:cNvPr>
          <p:cNvGraphicFramePr>
            <a:graphicFrameLocks noGrp="1"/>
          </p:cNvGraphicFramePr>
          <p:nvPr/>
        </p:nvGraphicFramePr>
        <p:xfrm>
          <a:off x="6799128" y="1068785"/>
          <a:ext cx="4885923" cy="532814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885923">
                  <a:extLst>
                    <a:ext uri="{9D8B030D-6E8A-4147-A177-3AD203B41FA5}">
                      <a16:colId xmlns:a16="http://schemas.microsoft.com/office/drawing/2014/main" val="4241114362"/>
                    </a:ext>
                  </a:extLst>
                </a:gridCol>
              </a:tblGrid>
              <a:tr h="444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라이브러리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E3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597915"/>
                  </a:ext>
                </a:extLst>
              </a:tr>
              <a:tr h="4440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   commons-dbcp2-2.8.0.jar</a:t>
                      </a:r>
                      <a:endParaRPr lang="ko-KR" altLang="en-US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18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18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0842492"/>
                  </a:ext>
                </a:extLst>
              </a:tr>
              <a:tr h="4440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   commons-logging-1.2.jar</a:t>
                      </a:r>
                      <a:endParaRPr lang="ko-KR" altLang="en-US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18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18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2537"/>
                  </a:ext>
                </a:extLst>
              </a:tr>
              <a:tr h="4440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   commons-pool2-2.9.0.jar</a:t>
                      </a:r>
                      <a:endParaRPr lang="ko-KR" altLang="en-US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18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18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0821461"/>
                  </a:ext>
                </a:extLst>
              </a:tr>
              <a:tr h="4440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   cos.jar</a:t>
                      </a:r>
                      <a:endParaRPr lang="ko-KR" altLang="en-US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18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18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529407"/>
                  </a:ext>
                </a:extLst>
              </a:tr>
              <a:tr h="4440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   jsp-api.jar</a:t>
                      </a:r>
                      <a:endParaRPr lang="ko-KR" altLang="en-US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18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18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3681243"/>
                  </a:ext>
                </a:extLst>
              </a:tr>
              <a:tr h="4440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   ojdbc11.jar</a:t>
                      </a:r>
                      <a:endParaRPr lang="ko-KR" altLang="en-US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18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18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2501556"/>
                  </a:ext>
                </a:extLst>
              </a:tr>
              <a:tr h="4440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   servlet-api.jar</a:t>
                      </a:r>
                      <a:endParaRPr lang="ko-KR" altLang="en-US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18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18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4223838"/>
                  </a:ext>
                </a:extLst>
              </a:tr>
              <a:tr h="4440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   taglibs-standard-compat-1.2.5.jar</a:t>
                      </a:r>
                      <a:endParaRPr lang="ko-KR" altLang="en-US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18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18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4943679"/>
                  </a:ext>
                </a:extLst>
              </a:tr>
              <a:tr h="4440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   taglibs-standard-impl-1.2.5.jar</a:t>
                      </a:r>
                      <a:endParaRPr lang="ko-KR" altLang="en-US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18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18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410166"/>
                  </a:ext>
                </a:extLst>
              </a:tr>
              <a:tr h="4440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   taglibs-standard-jstlel-1.2.5.jar</a:t>
                      </a:r>
                      <a:endParaRPr lang="ko-KR" altLang="en-US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18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18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371592"/>
                  </a:ext>
                </a:extLst>
              </a:tr>
              <a:tr h="4440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   taglibs-standard-spec-1.2.5.jar</a:t>
                      </a:r>
                      <a:endParaRPr lang="ko-KR" altLang="en-US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18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18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8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531947"/>
                  </a:ext>
                </a:extLst>
              </a:tr>
            </a:tbl>
          </a:graphicData>
        </a:graphic>
      </p:graphicFrame>
      <p:pic>
        <p:nvPicPr>
          <p:cNvPr id="37" name="그림 36">
            <a:extLst>
              <a:ext uri="{FF2B5EF4-FFF2-40B4-BE49-F238E27FC236}">
                <a16:creationId xmlns:a16="http://schemas.microsoft.com/office/drawing/2014/main" id="{EB7757AB-F704-9401-8402-3688E8D69F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030" y="1627554"/>
            <a:ext cx="204632" cy="216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B9E9D31-C5EE-0CFF-F96A-773A4ABDA3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030" y="2038461"/>
            <a:ext cx="204632" cy="216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35B25FA-A0E5-AFF0-0FFA-7D85967C0B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030" y="2508956"/>
            <a:ext cx="204632" cy="216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2A0254C-5D89-8F78-7789-BD019CBDC6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868" y="2979451"/>
            <a:ext cx="204632" cy="216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374740D-6E24-2F97-3155-98ABA2E2A5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868" y="3390358"/>
            <a:ext cx="204632" cy="216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9E2DB4F-0CB9-3055-3D58-983B2D716F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868" y="3812441"/>
            <a:ext cx="204632" cy="216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CFA176A-9C84-07AE-ABCB-388D6B59FF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030" y="4271695"/>
            <a:ext cx="204632" cy="216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B749FA6-0541-19AB-EA37-3F21CDD00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030" y="4694848"/>
            <a:ext cx="204632" cy="216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E7B3743-91AE-E4A3-82AC-208C323C39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030" y="5153032"/>
            <a:ext cx="204632" cy="216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018BBC5-7038-8F69-3143-DE11145AC5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133" y="5575180"/>
            <a:ext cx="204632" cy="2160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06973BF-6281-A55D-780E-F75FFC9FAD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773" y="6042773"/>
            <a:ext cx="204632" cy="216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8AADDF0-B5AE-57DC-9DED-FB211EB7D725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1AC87-C7CC-DF7C-CBF5-8E84ABD5F17F}"/>
              </a:ext>
            </a:extLst>
          </p:cNvPr>
          <p:cNvSpPr txBox="1"/>
          <p:nvPr/>
        </p:nvSpPr>
        <p:spPr>
          <a:xfrm>
            <a:off x="4728478" y="168785"/>
            <a:ext cx="27350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공통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2400714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9339BF-CC14-9582-B85B-DE8CA689B248}"/>
              </a:ext>
            </a:extLst>
          </p:cNvPr>
          <p:cNvGraphicFramePr>
            <a:graphicFrameLocks noGrp="1"/>
          </p:cNvGraphicFramePr>
          <p:nvPr/>
        </p:nvGraphicFramePr>
        <p:xfrm>
          <a:off x="5653883" y="3105010"/>
          <a:ext cx="6184740" cy="134207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92370">
                  <a:extLst>
                    <a:ext uri="{9D8B030D-6E8A-4147-A177-3AD203B41FA5}">
                      <a16:colId xmlns:a16="http://schemas.microsoft.com/office/drawing/2014/main" val="2043886792"/>
                    </a:ext>
                  </a:extLst>
                </a:gridCol>
                <a:gridCol w="3092370">
                  <a:extLst>
                    <a:ext uri="{9D8B030D-6E8A-4147-A177-3AD203B41FA5}">
                      <a16:colId xmlns:a16="http://schemas.microsoft.com/office/drawing/2014/main" val="2862599750"/>
                    </a:ext>
                  </a:extLst>
                </a:gridCol>
              </a:tblGrid>
              <a:tr h="447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패키지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A9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파일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5B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626978"/>
                  </a:ext>
                </a:extLst>
              </a:tr>
              <a:tr h="447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</a:t>
                      </a:r>
                      <a:r>
                        <a:rPr lang="en-US" altLang="ko-KR" b="0" dirty="0" err="1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samsam.commons.dbcp</a:t>
                      </a:r>
                      <a:endParaRPr lang="ko-KR" altLang="en-US" b="0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</a:t>
                      </a:r>
                      <a:r>
                        <a:rPr lang="ko-KR" altLang="en-US" b="0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</a:t>
                      </a:r>
                      <a:r>
                        <a:rPr lang="en-US" altLang="ko-KR" b="0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DBCP</a:t>
                      </a:r>
                      <a:endParaRPr lang="ko-KR" altLang="en-US" b="0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2575150"/>
                  </a:ext>
                </a:extLst>
              </a:tr>
              <a:tr h="447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</a:t>
                      </a:r>
                      <a:r>
                        <a:rPr lang="en-US" altLang="ko-KR" b="0" dirty="0" err="1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samsam.commons.filter</a:t>
                      </a:r>
                      <a:endParaRPr lang="ko-KR" altLang="en-US" b="0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 </a:t>
                      </a:r>
                      <a:r>
                        <a:rPr lang="en-US" altLang="ko-KR" b="0" dirty="0" err="1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CharacterEncodingFilter</a:t>
                      </a:r>
                      <a:endParaRPr lang="ko-KR" altLang="en-US" b="0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3234855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087902D-713C-03E1-958A-4C35ABC25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43" y="2737638"/>
            <a:ext cx="4796073" cy="18800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866359F-82C1-D3D0-12E7-6B789EE6D5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83" y="3660766"/>
            <a:ext cx="252423" cy="2740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60D9AA-8673-EBBF-4E4B-5D268AC053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82" y="4122689"/>
            <a:ext cx="252423" cy="274059"/>
          </a:xfrm>
          <a:prstGeom prst="rect">
            <a:avLst/>
          </a:prstGeom>
        </p:spPr>
      </p:pic>
      <p:pic>
        <p:nvPicPr>
          <p:cNvPr id="15" name="그림 14" descr="상징, 로고, 화이트이(가) 표시된 사진&#10;&#10;자동 생성된 설명">
            <a:extLst>
              <a:ext uri="{FF2B5EF4-FFF2-40B4-BE49-F238E27FC236}">
                <a16:creationId xmlns:a16="http://schemas.microsoft.com/office/drawing/2014/main" id="{979440FF-A80C-6389-DECC-34C3E7E67FB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818" y="3580102"/>
            <a:ext cx="381293" cy="391885"/>
          </a:xfrm>
          <a:prstGeom prst="rect">
            <a:avLst/>
          </a:prstGeom>
        </p:spPr>
      </p:pic>
      <p:pic>
        <p:nvPicPr>
          <p:cNvPr id="17" name="그림 16" descr="상징, 로고, 화이트이(가) 표시된 사진&#10;&#10;자동 생성된 설명">
            <a:extLst>
              <a:ext uri="{FF2B5EF4-FFF2-40B4-BE49-F238E27FC236}">
                <a16:creationId xmlns:a16="http://schemas.microsoft.com/office/drawing/2014/main" id="{8E5EE3A2-3D99-E838-D28C-5159B1D415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817" y="4013591"/>
            <a:ext cx="381293" cy="39188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F90CE8D-C7B9-4430-708F-9A7AE7327465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195C82-4B17-9F17-6422-3DB580A9C3FB}"/>
              </a:ext>
            </a:extLst>
          </p:cNvPr>
          <p:cNvSpPr txBox="1"/>
          <p:nvPr/>
        </p:nvSpPr>
        <p:spPr>
          <a:xfrm>
            <a:off x="3900530" y="168785"/>
            <a:ext cx="43909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공통 패키지 및 클래스 구성</a:t>
            </a:r>
          </a:p>
        </p:txBody>
      </p:sp>
    </p:spTree>
    <p:extLst>
      <p:ext uri="{BB962C8B-B14F-4D97-AF65-F5344CB8AC3E}">
        <p14:creationId xmlns:p14="http://schemas.microsoft.com/office/powerpoint/2010/main" val="2053037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A4F90A10-228E-934C-4363-E0AD5EBD0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00000"/>
            <a:ext cx="12191999" cy="598098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C2ADF5C-1EBA-2D2F-B7D5-9D713032CB80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ABF5C6-4C34-C2AF-C046-84E76DB5F0BB}"/>
              </a:ext>
            </a:extLst>
          </p:cNvPr>
          <p:cNvSpPr txBox="1"/>
          <p:nvPr/>
        </p:nvSpPr>
        <p:spPr>
          <a:xfrm>
            <a:off x="4829472" y="168785"/>
            <a:ext cx="25330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공통 </a:t>
            </a:r>
            <a:r>
              <a:rPr lang="en-US" altLang="ko-KR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ERD </a:t>
            </a:r>
            <a:r>
              <a:rPr lang="ko-KR" altLang="en-US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3228235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E853CC-D00C-76CC-6609-DA662AB65BCE}"/>
              </a:ext>
            </a:extLst>
          </p:cNvPr>
          <p:cNvSpPr txBox="1"/>
          <p:nvPr/>
        </p:nvSpPr>
        <p:spPr>
          <a:xfrm>
            <a:off x="5123619" y="2998113"/>
            <a:ext cx="19447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rgbClr val="002FC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</a:t>
            </a:r>
          </a:p>
        </p:txBody>
      </p:sp>
      <p:pic>
        <p:nvPicPr>
          <p:cNvPr id="2" name="Picture 2" descr="Github 로고 - 무료 소셜 미디어개 아이콘">
            <a:extLst>
              <a:ext uri="{FF2B5EF4-FFF2-40B4-BE49-F238E27FC236}">
                <a16:creationId xmlns:a16="http://schemas.microsoft.com/office/drawing/2014/main" id="{C82F2244-B3B4-D79B-6EA5-B449D3555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41" y="300772"/>
            <a:ext cx="525026" cy="52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FFD80F-771B-F703-A483-DF54C1DEAFF7}"/>
              </a:ext>
            </a:extLst>
          </p:cNvPr>
          <p:cNvSpPr txBox="1"/>
          <p:nvPr/>
        </p:nvSpPr>
        <p:spPr>
          <a:xfrm>
            <a:off x="914400" y="3786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더잠실 3 Regular" panose="00000500000000000000" pitchFamily="2" charset="-127"/>
                <a:ea typeface="더잠실 3 Regular" panose="00000500000000000000" pitchFamily="2" charset="-127"/>
                <a:hlinkClick r:id="rId3"/>
              </a:rPr>
              <a:t>https://github.com/shinjyun/SamImg.git</a:t>
            </a:r>
            <a:endParaRPr lang="ko-KR" altLang="en-US" dirty="0"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6542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3074F491-0AFD-A380-3630-D4CA7CF77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80" y="1066917"/>
            <a:ext cx="3431145" cy="550412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38BD0C5-9629-561F-5418-12D9F51AA112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25DB0-10B1-4A2D-0D95-884A685972EC}"/>
              </a:ext>
            </a:extLst>
          </p:cNvPr>
          <p:cNvSpPr txBox="1"/>
          <p:nvPr/>
        </p:nvSpPr>
        <p:spPr>
          <a:xfrm>
            <a:off x="581647" y="166917"/>
            <a:ext cx="47436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 패키지 및 클래스 구성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C0A541-DD54-9578-7547-DB713631F0D1}"/>
              </a:ext>
            </a:extLst>
          </p:cNvPr>
          <p:cNvSpPr txBox="1"/>
          <p:nvPr/>
        </p:nvSpPr>
        <p:spPr>
          <a:xfrm>
            <a:off x="11305219" y="443916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EEC498F-09AD-5371-3950-D5A4B3823E42}"/>
              </a:ext>
            </a:extLst>
          </p:cNvPr>
          <p:cNvGraphicFramePr>
            <a:graphicFrameLocks noGrp="1"/>
          </p:cNvGraphicFramePr>
          <p:nvPr/>
        </p:nvGraphicFramePr>
        <p:xfrm>
          <a:off x="4394316" y="1343916"/>
          <a:ext cx="7652252" cy="521329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826126">
                  <a:extLst>
                    <a:ext uri="{9D8B030D-6E8A-4147-A177-3AD203B41FA5}">
                      <a16:colId xmlns:a16="http://schemas.microsoft.com/office/drawing/2014/main" val="148683579"/>
                    </a:ext>
                  </a:extLst>
                </a:gridCol>
                <a:gridCol w="3826126">
                  <a:extLst>
                    <a:ext uri="{9D8B030D-6E8A-4147-A177-3AD203B41FA5}">
                      <a16:colId xmlns:a16="http://schemas.microsoft.com/office/drawing/2014/main" val="3004576259"/>
                    </a:ext>
                  </a:extLst>
                </a:gridCol>
              </a:tblGrid>
              <a:tr h="426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패키지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A9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파일 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5B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617784"/>
                  </a:ext>
                </a:extLst>
              </a:tr>
              <a:tr h="3989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</a:t>
                      </a:r>
                      <a:r>
                        <a:rPr lang="en-US" altLang="ko-KR" b="0" dirty="0" err="1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ji.img.dto</a:t>
                      </a:r>
                      <a:endParaRPr lang="en-US" altLang="ko-KR" b="0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</a:t>
                      </a:r>
                      <a:r>
                        <a:rPr lang="en-US" altLang="ko-KR" b="0" dirty="0" err="1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ImgDTO</a:t>
                      </a:r>
                      <a:endParaRPr lang="ko-KR" altLang="en-US" b="0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4130572"/>
                  </a:ext>
                </a:extLst>
              </a:tr>
              <a:tr h="3989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</a:t>
                      </a:r>
                      <a:r>
                        <a:rPr lang="en-US" altLang="ko-KR" b="0" dirty="0" err="1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ji.img.handler</a:t>
                      </a:r>
                      <a:endParaRPr lang="ko-KR" altLang="en-US" b="0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</a:t>
                      </a:r>
                      <a:r>
                        <a:rPr lang="en-US" altLang="ko-KR" b="0" dirty="0" err="1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ImgHandlerAdapter</a:t>
                      </a:r>
                      <a:endParaRPr lang="ko-KR" altLang="en-US" b="0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8155514"/>
                  </a:ext>
                </a:extLst>
              </a:tr>
              <a:tr h="3989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</a:t>
                      </a:r>
                      <a:r>
                        <a:rPr lang="en-US" altLang="ko-KR" b="0" dirty="0" err="1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ji.img.service</a:t>
                      </a:r>
                      <a:endParaRPr lang="ko-KR" altLang="en-US" b="0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</a:t>
                      </a:r>
                      <a:r>
                        <a:rPr lang="en-US" altLang="ko-KR" b="0" dirty="0" err="1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ImgService</a:t>
                      </a:r>
                      <a:endParaRPr lang="ko-KR" altLang="en-US" b="0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0775080"/>
                  </a:ext>
                </a:extLst>
              </a:tr>
              <a:tr h="3989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</a:t>
                      </a:r>
                      <a:r>
                        <a:rPr lang="en-US" altLang="ko-KR" b="0" dirty="0" err="1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ji.img.dao</a:t>
                      </a:r>
                      <a:endParaRPr lang="ko-KR" altLang="en-US" b="0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</a:t>
                      </a:r>
                      <a:r>
                        <a:rPr lang="en-US" altLang="ko-KR" b="0" dirty="0" err="1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ImgDAO</a:t>
                      </a:r>
                      <a:endParaRPr lang="ko-KR" altLang="en-US" b="0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1180448"/>
                  </a:ext>
                </a:extLst>
              </a:tr>
              <a:tr h="3989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</a:t>
                      </a:r>
                      <a:r>
                        <a:rPr lang="en-US" altLang="ko-KR" b="0" dirty="0" err="1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ji.img.control</a:t>
                      </a:r>
                      <a:endParaRPr lang="ko-KR" altLang="en-US" b="0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</a:t>
                      </a:r>
                      <a:r>
                        <a:rPr lang="en-US" altLang="ko-KR" b="0" dirty="0" err="1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ImgController</a:t>
                      </a:r>
                      <a:endParaRPr lang="ko-KR" altLang="en-US" b="0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9856427"/>
                  </a:ext>
                </a:extLst>
              </a:tr>
              <a:tr h="3989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</a:t>
                      </a:r>
                      <a:r>
                        <a:rPr lang="en-US" altLang="ko-KR" b="0" dirty="0" err="1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ji.img.frontcontroller</a:t>
                      </a:r>
                      <a:endParaRPr lang="ko-KR" altLang="en-US" b="0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</a:t>
                      </a:r>
                      <a:r>
                        <a:rPr lang="en-US" altLang="ko-KR" b="0" dirty="0" err="1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ImgDispatcherServlet</a:t>
                      </a:r>
                      <a:endParaRPr lang="ko-KR" altLang="en-US" b="0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395163"/>
                  </a:ext>
                </a:extLst>
              </a:tr>
              <a:tr h="398921">
                <a:tc rowSpan="6"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</a:t>
                      </a:r>
                    </a:p>
                    <a:p>
                      <a:pPr algn="l" latinLnBrk="1"/>
                      <a:endParaRPr lang="en-US" altLang="ko-KR" b="0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  <a:p>
                      <a:pPr algn="l" latinLnBrk="1"/>
                      <a:endParaRPr lang="en-US" altLang="ko-KR" b="0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b="0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</a:t>
                      </a:r>
                      <a:r>
                        <a:rPr lang="en-US" altLang="ko-KR" b="0" dirty="0" err="1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ji.img.controller</a:t>
                      </a:r>
                      <a:endParaRPr lang="en-US" altLang="ko-KR" b="0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</a:t>
                      </a:r>
                      <a:r>
                        <a:rPr lang="en-US" altLang="ko-KR" b="0" dirty="0" err="1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ImgInsertController</a:t>
                      </a:r>
                      <a:endParaRPr lang="ko-KR" altLang="en-US" b="0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0113229"/>
                  </a:ext>
                </a:extLst>
              </a:tr>
              <a:tr h="3989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</a:t>
                      </a:r>
                      <a:r>
                        <a:rPr lang="en-US" altLang="ko-KR" b="0" dirty="0" err="1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ImgSelectController</a:t>
                      </a:r>
                      <a:endParaRPr lang="ko-KR" altLang="en-US" b="0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9488978"/>
                  </a:ext>
                </a:extLst>
              </a:tr>
              <a:tr h="3989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</a:t>
                      </a:r>
                      <a:r>
                        <a:rPr lang="en-US" altLang="ko-KR" b="0" dirty="0" err="1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ImgSelectDetailController</a:t>
                      </a:r>
                      <a:endParaRPr lang="ko-KR" altLang="en-US" b="0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7582491"/>
                  </a:ext>
                </a:extLst>
              </a:tr>
              <a:tr h="3989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</a:t>
                      </a:r>
                      <a:r>
                        <a:rPr lang="en-US" altLang="ko-KR" b="0" dirty="0" err="1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ImgUpdateController</a:t>
                      </a:r>
                      <a:endParaRPr lang="ko-KR" altLang="en-US" b="0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6548230"/>
                  </a:ext>
                </a:extLst>
              </a:tr>
              <a:tr h="3989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</a:t>
                      </a:r>
                      <a:r>
                        <a:rPr lang="en-US" altLang="ko-KR" b="0" dirty="0" err="1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ImgUpdateViewController</a:t>
                      </a:r>
                      <a:endParaRPr lang="ko-KR" altLang="en-US" b="0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2952031"/>
                  </a:ext>
                </a:extLst>
              </a:tr>
              <a:tr h="3989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  </a:t>
                      </a:r>
                      <a:r>
                        <a:rPr lang="en-US" altLang="ko-KR" b="0" dirty="0" err="1"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ImgDeleteController</a:t>
                      </a:r>
                      <a:endParaRPr lang="ko-KR" altLang="en-US" b="0" dirty="0"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0819921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id="{E67383BE-6473-EFC1-9632-F10CF754BE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316" y="1840977"/>
            <a:ext cx="252423" cy="27405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400BE9F-513F-747B-9E27-525800550F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425" y="3438995"/>
            <a:ext cx="266400" cy="2664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E889FAB-518C-4200-095C-647E8CF529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425" y="1824851"/>
            <a:ext cx="304457" cy="288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DA3BC96-DB25-9398-F8FE-DB8B9AA739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460" y="2240870"/>
            <a:ext cx="252423" cy="27405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2E3BD0B-719C-04D8-B183-9B2AB1F4C0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459" y="2621129"/>
            <a:ext cx="252423" cy="27405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F5F5438-FA12-6ED8-02C1-8ABD3A2478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842" y="3027069"/>
            <a:ext cx="252423" cy="27405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D5E7FAD-99B2-39A2-F3AA-84B316C643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790" y="3442467"/>
            <a:ext cx="252423" cy="27405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02590AD-C558-CE83-9C06-9F5392C3DF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315" y="3833501"/>
            <a:ext cx="252423" cy="27405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471FF12-DBD9-4F99-E88F-007AF64AA1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574" y="5035978"/>
            <a:ext cx="252423" cy="27405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F358B3D-5706-DC6F-6112-B28F40D0B1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396" y="2225741"/>
            <a:ext cx="304457" cy="288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6F2CDD6-BE27-CBD3-63DA-811CE82E8C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83" y="2649202"/>
            <a:ext cx="266400" cy="2664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B1FEF64-A076-436B-BC76-A5B434E7F8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291" y="3030224"/>
            <a:ext cx="304457" cy="288000"/>
          </a:xfrm>
          <a:prstGeom prst="rect">
            <a:avLst/>
          </a:prstGeom>
        </p:spPr>
      </p:pic>
      <p:pic>
        <p:nvPicPr>
          <p:cNvPr id="43" name="그림 42" descr="상징, 로고, 화이트이(가) 표시된 사진&#10;&#10;자동 생성된 설명">
            <a:extLst>
              <a:ext uri="{FF2B5EF4-FFF2-40B4-BE49-F238E27FC236}">
                <a16:creationId xmlns:a16="http://schemas.microsoft.com/office/drawing/2014/main" id="{B5F44A61-6A32-20CD-EEFC-D16C29BE6EE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596" y="3752132"/>
            <a:ext cx="381293" cy="39188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15E3762-94EE-592A-825B-BD78DD02DE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165" y="4225624"/>
            <a:ext cx="304457" cy="288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F894E0B-CA97-AE83-847A-0494344237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546" y="4616354"/>
            <a:ext cx="304457" cy="288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0BA3B97-FE7C-5C44-2CD9-BE13A735B8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292" y="5007084"/>
            <a:ext cx="304457" cy="288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BB2F94B6-9D3D-187F-D196-9A50FCAFA1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164" y="5409540"/>
            <a:ext cx="304457" cy="288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020FB64C-9942-3FBC-2818-A86D526BE5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292" y="5808442"/>
            <a:ext cx="304457" cy="288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038C505E-C51A-0594-81E4-4C256EF031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981" y="6173910"/>
            <a:ext cx="304457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29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69D3B48-2FFB-1530-6BBB-8E6C83AE5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560" y="962742"/>
            <a:ext cx="7990880" cy="584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E5281DC-CBE6-590D-C8F5-F15958D931A2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00F96B-757D-8463-85EE-80121A8EBD5C}"/>
              </a:ext>
            </a:extLst>
          </p:cNvPr>
          <p:cNvSpPr txBox="1"/>
          <p:nvPr/>
        </p:nvSpPr>
        <p:spPr>
          <a:xfrm>
            <a:off x="581647" y="166917"/>
            <a:ext cx="21146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 </a:t>
            </a:r>
            <a:r>
              <a:rPr lang="en-US" altLang="ko-KR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DFD</a:t>
            </a:r>
            <a:endParaRPr lang="ko-KR" altLang="en-US" sz="3000" b="1" dirty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A072AB-270B-A656-06D2-D89F84FAFB8D}"/>
              </a:ext>
            </a:extLst>
          </p:cNvPr>
          <p:cNvSpPr txBox="1"/>
          <p:nvPr/>
        </p:nvSpPr>
        <p:spPr>
          <a:xfrm>
            <a:off x="11305219" y="443916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84542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8EFAB42-75FC-EF3A-0421-880C8465608F}"/>
              </a:ext>
            </a:extLst>
          </p:cNvPr>
          <p:cNvGraphicFramePr>
            <a:graphicFrameLocks noGrp="1"/>
          </p:cNvGraphicFramePr>
          <p:nvPr/>
        </p:nvGraphicFramePr>
        <p:xfrm>
          <a:off x="220030" y="2580553"/>
          <a:ext cx="8097095" cy="256034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51989">
                  <a:extLst>
                    <a:ext uri="{9D8B030D-6E8A-4147-A177-3AD203B41FA5}">
                      <a16:colId xmlns:a16="http://schemas.microsoft.com/office/drawing/2014/main" val="2197104747"/>
                    </a:ext>
                  </a:extLst>
                </a:gridCol>
                <a:gridCol w="1776002">
                  <a:extLst>
                    <a:ext uri="{9D8B030D-6E8A-4147-A177-3AD203B41FA5}">
                      <a16:colId xmlns:a16="http://schemas.microsoft.com/office/drawing/2014/main" val="921509193"/>
                    </a:ext>
                  </a:extLst>
                </a:gridCol>
                <a:gridCol w="1744844">
                  <a:extLst>
                    <a:ext uri="{9D8B030D-6E8A-4147-A177-3AD203B41FA5}">
                      <a16:colId xmlns:a16="http://schemas.microsoft.com/office/drawing/2014/main" val="722473616"/>
                    </a:ext>
                  </a:extLst>
                </a:gridCol>
                <a:gridCol w="1351045">
                  <a:extLst>
                    <a:ext uri="{9D8B030D-6E8A-4147-A177-3AD203B41FA5}">
                      <a16:colId xmlns:a16="http://schemas.microsoft.com/office/drawing/2014/main" val="747462763"/>
                    </a:ext>
                  </a:extLst>
                </a:gridCol>
                <a:gridCol w="1273215">
                  <a:extLst>
                    <a:ext uri="{9D8B030D-6E8A-4147-A177-3AD203B41FA5}">
                      <a16:colId xmlns:a16="http://schemas.microsoft.com/office/drawing/2014/main" val="2444923864"/>
                    </a:ext>
                  </a:extLst>
                </a:gridCol>
              </a:tblGrid>
              <a:tr h="520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명 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D6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변 수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D69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변</a:t>
                      </a:r>
                      <a:r>
                        <a:rPr lang="ko-KR" altLang="en-US" sz="2000" b="1" baseline="0" dirty="0">
                          <a:solidFill>
                            <a:schemeClr val="tx1"/>
                          </a:solidFill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수 형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D69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제 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D6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715532"/>
                  </a:ext>
                </a:extLst>
              </a:tr>
              <a:tr h="520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상품 이미지 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D6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img_number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NUMBER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int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8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9283638"/>
                  </a:ext>
                </a:extLst>
              </a:tr>
              <a:tr h="520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생성일자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D6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img_update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DATE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String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0673945"/>
                  </a:ext>
                </a:extLst>
              </a:tr>
              <a:tr h="531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업데이트 일자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D6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img_upload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DATE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String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/>
                        </a:solidFill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2333146"/>
                  </a:ext>
                </a:extLst>
              </a:tr>
              <a:tr h="466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이미지 경로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D6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img_url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VARCHAR2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String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더잠실 3 Regular" panose="00000500000000000000" pitchFamily="2" charset="-127"/>
                          <a:ea typeface="더잠실 3 Regular" panose="00000500000000000000" pitchFamily="2" charset="-127"/>
                        </a:rPr>
                        <a:t>300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더잠실 3 Regular" panose="00000500000000000000" pitchFamily="2" charset="-127"/>
                        <a:ea typeface="더잠실 3 Regular" panose="00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564791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E5281DC-CBE6-590D-C8F5-F15958D931A2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00F96B-757D-8463-85EE-80121A8EBD5C}"/>
              </a:ext>
            </a:extLst>
          </p:cNvPr>
          <p:cNvSpPr txBox="1"/>
          <p:nvPr/>
        </p:nvSpPr>
        <p:spPr>
          <a:xfrm>
            <a:off x="581647" y="166917"/>
            <a:ext cx="21146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 </a:t>
            </a:r>
            <a:r>
              <a:rPr lang="en-US" altLang="ko-KR" sz="3000" b="1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DFD</a:t>
            </a:r>
            <a:endParaRPr lang="ko-KR" altLang="en-US" sz="3000" b="1" dirty="0">
              <a:solidFill>
                <a:schemeClr val="bg1"/>
              </a:solidFill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A072AB-270B-A656-06D2-D89F84FAFB8D}"/>
              </a:ext>
            </a:extLst>
          </p:cNvPr>
          <p:cNvSpPr txBox="1"/>
          <p:nvPr/>
        </p:nvSpPr>
        <p:spPr>
          <a:xfrm>
            <a:off x="11034311" y="443916"/>
            <a:ext cx="1157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이미지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9FFF45E-05F3-4DA0-D903-B499BD94ED9E}"/>
              </a:ext>
            </a:extLst>
          </p:cNvPr>
          <p:cNvSpPr/>
          <p:nvPr/>
        </p:nvSpPr>
        <p:spPr>
          <a:xfrm>
            <a:off x="220030" y="3098839"/>
            <a:ext cx="8097095" cy="4893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3C402C-FB76-593A-023C-CA585030A7B8}"/>
              </a:ext>
            </a:extLst>
          </p:cNvPr>
          <p:cNvSpPr txBox="1"/>
          <p:nvPr/>
        </p:nvSpPr>
        <p:spPr>
          <a:xfrm>
            <a:off x="8619808" y="3013501"/>
            <a:ext cx="2414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상품 이미지 번호 시퀀스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A89F8-1105-C0B0-13AD-8FD92EEDC761}"/>
              </a:ext>
            </a:extLst>
          </p:cNvPr>
          <p:cNvSpPr txBox="1"/>
          <p:nvPr/>
        </p:nvSpPr>
        <p:spPr>
          <a:xfrm>
            <a:off x="8619807" y="5638659"/>
            <a:ext cx="2993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상품 번호 </a:t>
            </a:r>
            <a:r>
              <a:rPr lang="ko-KR" altLang="en-US" sz="2400" dirty="0" err="1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외래키</a:t>
            </a:r>
            <a:r>
              <a:rPr lang="ko-KR" altLang="en-US" sz="2400" dirty="0">
                <a:solidFill>
                  <a:srgbClr val="FF0000"/>
                </a:solidFill>
                <a:latin typeface="더잠실 3 Regular" panose="00000500000000000000" pitchFamily="2" charset="-127"/>
                <a:ea typeface="더잠실 3 Regular" panose="00000500000000000000" pitchFamily="2" charset="-127"/>
              </a:rPr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721726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3822</TotalTime>
  <Words>664</Words>
  <Application>Microsoft Office PowerPoint</Application>
  <PresentationFormat>와이드스크린</PresentationFormat>
  <Paragraphs>157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더잠실 3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EZEN</dc:creator>
  <cp:lastModifiedBy>지윤 신</cp:lastModifiedBy>
  <cp:revision>164</cp:revision>
  <dcterms:created xsi:type="dcterms:W3CDTF">2023-04-11T04:12:43Z</dcterms:created>
  <dcterms:modified xsi:type="dcterms:W3CDTF">2024-04-27T05:51:47Z</dcterms:modified>
</cp:coreProperties>
</file>